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7" r:id="rId2"/>
    <p:sldId id="259" r:id="rId3"/>
    <p:sldId id="360" r:id="rId4"/>
    <p:sldId id="300" r:id="rId5"/>
    <p:sldId id="261" r:id="rId6"/>
    <p:sldId id="328" r:id="rId7"/>
    <p:sldId id="331" r:id="rId8"/>
    <p:sldId id="329" r:id="rId9"/>
    <p:sldId id="349" r:id="rId10"/>
    <p:sldId id="350" r:id="rId11"/>
    <p:sldId id="336" r:id="rId12"/>
    <p:sldId id="334" r:id="rId13"/>
    <p:sldId id="335" r:id="rId14"/>
    <p:sldId id="323" r:id="rId15"/>
    <p:sldId id="341" r:id="rId16"/>
    <p:sldId id="339" r:id="rId17"/>
    <p:sldId id="358" r:id="rId18"/>
    <p:sldId id="342" r:id="rId19"/>
    <p:sldId id="352" r:id="rId20"/>
    <p:sldId id="353" r:id="rId21"/>
    <p:sldId id="354" r:id="rId22"/>
    <p:sldId id="340" r:id="rId23"/>
    <p:sldId id="347" r:id="rId24"/>
    <p:sldId id="343" r:id="rId25"/>
    <p:sldId id="359" r:id="rId26"/>
    <p:sldId id="357" r:id="rId27"/>
    <p:sldId id="345" r:id="rId28"/>
    <p:sldId id="356" r:id="rId29"/>
    <p:sldId id="355" r:id="rId30"/>
    <p:sldId id="26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Leaders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 rot="-300000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1-2 Hr Visits</c:v>
                </c:pt>
                <c:pt idx="1">
                  <c:v>3-5 Hr Visits</c:v>
                </c:pt>
                <c:pt idx="2">
                  <c:v>6-11 Hr Visits</c:v>
                </c:pt>
                <c:pt idx="3">
                  <c:v>12-24 Hr Visits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24.5</c:v>
                </c:pt>
                <c:pt idx="1">
                  <c:v>20.5</c:v>
                </c:pt>
                <c:pt idx="2">
                  <c:v>20</c:v>
                </c:pt>
                <c:pt idx="3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 Overall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 rot="-3000000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1-2 Hr Visits</c:v>
                </c:pt>
                <c:pt idx="1">
                  <c:v>3-5 Hr Visits</c:v>
                </c:pt>
                <c:pt idx="2">
                  <c:v>6-11 Hr Visits</c:v>
                </c:pt>
                <c:pt idx="3">
                  <c:v>12-24 Hr Visits</c:v>
                </c:pt>
              </c:strCache>
            </c:strRef>
          </c:cat>
          <c:val>
            <c:numRef>
              <c:f>Sheet1!$C$2:$C$5</c:f>
              <c:numCache>
                <c:formatCode>"$"#,##0.00_);[Red]\("$"#,##0.00\)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Arizona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1-2 Hr Visits</c:v>
                </c:pt>
                <c:pt idx="1">
                  <c:v>3-5 Hr Visits</c:v>
                </c:pt>
                <c:pt idx="2">
                  <c:v>6-11 Hr Visits</c:v>
                </c:pt>
                <c:pt idx="3">
                  <c:v>12-24 Hr Visits</c:v>
                </c:pt>
              </c:strCache>
            </c:strRef>
          </c:cat>
          <c:val>
            <c:numRef>
              <c:f>Sheet1!$D$2:$D$5</c:f>
              <c:numCache>
                <c:formatCode>"$"#,##0.00_);[Red]\("$"#,##0.00\)</c:formatCode>
                <c:ptCount val="4"/>
                <c:pt idx="0">
                  <c:v>22</c:v>
                </c:pt>
                <c:pt idx="1">
                  <c:v>19.5</c:v>
                </c:pt>
                <c:pt idx="2">
                  <c:v>19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066560"/>
        <c:axId val="48068096"/>
      </c:barChart>
      <c:catAx>
        <c:axId val="48066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068096"/>
        <c:crosses val="autoZero"/>
        <c:auto val="1"/>
        <c:lblAlgn val="ctr"/>
        <c:lblOffset val="100"/>
        <c:noMultiLvlLbl val="0"/>
      </c:catAx>
      <c:valAx>
        <c:axId val="48068096"/>
        <c:scaling>
          <c:orientation val="minMax"/>
        </c:scaling>
        <c:delete val="1"/>
        <c:axPos val="l"/>
        <c:numFmt formatCode="&quot;$&quot;#,##0.00_);[Red]\(&quot;$&quot;#,##0.00\)" sourceLinked="1"/>
        <c:majorTickMark val="out"/>
        <c:minorTickMark val="none"/>
        <c:tickLblPos val="nextTo"/>
        <c:crossAx val="480665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2012</a:t>
            </a:r>
            <a:r>
              <a:rPr lang="en-US" baseline="0" dirty="0" smtClean="0">
                <a:solidFill>
                  <a:srgbClr val="002060"/>
                </a:solidFill>
              </a:rPr>
              <a:t> – Top Five Things That Set </a:t>
            </a:r>
            <a:r>
              <a:rPr lang="en-US" baseline="0" dirty="0" smtClean="0">
                <a:solidFill>
                  <a:schemeClr val="accent2">
                    <a:lumMod val="50000"/>
                  </a:schemeClr>
                </a:solidFill>
              </a:rPr>
              <a:t>Arizona</a:t>
            </a:r>
            <a:r>
              <a:rPr lang="en-US" baseline="0" dirty="0" smtClean="0">
                <a:solidFill>
                  <a:srgbClr val="002060"/>
                </a:solidFill>
              </a:rPr>
              <a:t> Home </a:t>
            </a:r>
            <a:r>
              <a:rPr lang="en-US" baseline="0" dirty="0" smtClean="0">
                <a:solidFill>
                  <a:srgbClr val="002060"/>
                </a:solidFill>
              </a:rPr>
              <a:t>Care Businesses Apart</a:t>
            </a:r>
            <a:endParaRPr lang="en-US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Arizona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24/7 Availability</c:v>
                </c:pt>
                <c:pt idx="1">
                  <c:v>High Caregiver Quality</c:v>
                </c:pt>
                <c:pt idx="2">
                  <c:v>Continuum of Care</c:v>
                </c:pt>
                <c:pt idx="3">
                  <c:v>Dementia Care Experts</c:v>
                </c:pt>
                <c:pt idx="4">
                  <c:v>Quick Response to Problems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724672"/>
        <c:axId val="157726208"/>
      </c:barChart>
      <c:catAx>
        <c:axId val="157724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726208"/>
        <c:crosses val="autoZero"/>
        <c:auto val="1"/>
        <c:lblAlgn val="ctr"/>
        <c:lblOffset val="100"/>
        <c:noMultiLvlLbl val="0"/>
      </c:catAx>
      <c:valAx>
        <c:axId val="157726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772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>
                <a:solidFill>
                  <a:srgbClr val="002060"/>
                </a:solidFill>
              </a:rPr>
              <a:t>Affordable Care Act/Employer Mandate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&amp; Retention'!$A$11</c:f>
              <c:strCache>
                <c:ptCount val="1"/>
                <c:pt idx="0">
                  <c:v>Affordable Care Act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AAF1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D73C5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7C85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508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73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64196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'Recruitment &amp; Retention'!$A$12:$A$18</c:f>
              <c:strCache>
                <c:ptCount val="7"/>
                <c:pt idx="0">
                  <c:v>Provide the required health insurance plan for all employees working 30+ hours a week</c:v>
                </c:pt>
                <c:pt idx="1">
                  <c:v>Drop my group health insurance plan and pay the penalty for each FT employee</c:v>
                </c:pt>
                <c:pt idx="2">
                  <c:v>Pay the penalty and never adopt a group health insurance plan</c:v>
                </c:pt>
                <c:pt idx="3">
                  <c:v>I have not made any decisions on this yet</c:v>
                </c:pt>
                <c:pt idx="4">
                  <c:v>Keep the majority of my employees to 30 hours or less per week.</c:v>
                </c:pt>
                <c:pt idx="5">
                  <c:v>Always operate with less than the equivalent of 50 FT employees</c:v>
                </c:pt>
                <c:pt idx="6">
                  <c:v>Other </c:v>
                </c:pt>
              </c:strCache>
            </c:strRef>
          </c:cat>
          <c:val>
            <c:numRef>
              <c:f>'Recruitment &amp; Retention'!$E$12:$E$18</c:f>
              <c:numCache>
                <c:formatCode>0.0%</c:formatCode>
                <c:ptCount val="7"/>
                <c:pt idx="0">
                  <c:v>0.187</c:v>
                </c:pt>
                <c:pt idx="1">
                  <c:v>1.9E-2</c:v>
                </c:pt>
                <c:pt idx="2">
                  <c:v>9.4E-2</c:v>
                </c:pt>
                <c:pt idx="3">
                  <c:v>0.52600000000000002</c:v>
                </c:pt>
                <c:pt idx="4">
                  <c:v>0.19900000000000001</c:v>
                </c:pt>
                <c:pt idx="5">
                  <c:v>0.17399999999999999</c:v>
                </c:pt>
                <c:pt idx="6">
                  <c:v>4.2000000000000003E-2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383296"/>
        <c:axId val="71397376"/>
      </c:barChart>
      <c:catAx>
        <c:axId val="713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71397376"/>
        <c:crosses val="autoZero"/>
        <c:auto val="1"/>
        <c:lblAlgn val="ctr"/>
        <c:lblOffset val="100"/>
        <c:noMultiLvlLbl val="0"/>
      </c:catAx>
      <c:valAx>
        <c:axId val="713973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71383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Time/Resources Spent on Consumer vs. Referral Marketing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Time/Resources Spent on Consumer vs. Referral Marketing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Consumer Marketing</c:v>
                </c:pt>
                <c:pt idx="1">
                  <c:v>Referral Marketing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0.15755224675862886"/>
          <c:w val="0.94907407407407407"/>
          <c:h val="0.6978109644189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Overall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Number of Inquiries</c:v>
                </c:pt>
                <c:pt idx="1">
                  <c:v>Number of Admissions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228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 Leaders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Number of Inquiries</c:v>
                </c:pt>
                <c:pt idx="1">
                  <c:v>Number of Admissions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432</c:v>
                </c:pt>
                <c:pt idx="1">
                  <c:v>174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Arizona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Number of Inquiries</c:v>
                </c:pt>
                <c:pt idx="1">
                  <c:v>Number of Admissions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347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504832"/>
        <c:axId val="48506368"/>
      </c:barChart>
      <c:catAx>
        <c:axId val="48504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48506368"/>
        <c:crosses val="autoZero"/>
        <c:auto val="1"/>
        <c:lblAlgn val="ctr"/>
        <c:lblOffset val="100"/>
        <c:noMultiLvlLbl val="0"/>
      </c:catAx>
      <c:valAx>
        <c:axId val="48506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5048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Leaders vs. Overall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2012 Overall</c:v>
                </c:pt>
                <c:pt idx="1">
                  <c:v>2012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0.307</c:v>
                </c:pt>
                <c:pt idx="1">
                  <c:v>0.40300000000000002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669824"/>
        <c:axId val="48677632"/>
      </c:barChart>
      <c:catAx>
        <c:axId val="48669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48677632"/>
        <c:crosses val="autoZero"/>
        <c:auto val="1"/>
        <c:lblAlgn val="ctr"/>
        <c:lblOffset val="100"/>
        <c:noMultiLvlLbl val="0"/>
      </c:catAx>
      <c:valAx>
        <c:axId val="486776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866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265993265993266"/>
          <c:y val="1.8749999999999999E-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 Sales per FTE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txPr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$0-499K</c:v>
                </c:pt>
                <c:pt idx="1">
                  <c:v>$500-999K</c:v>
                </c:pt>
                <c:pt idx="2">
                  <c:v>$1-1.999M</c:v>
                </c:pt>
                <c:pt idx="3">
                  <c:v>Leaders - $2M+</c:v>
                </c:pt>
                <c:pt idx="4">
                  <c:v>2012 Overall</c:v>
                </c:pt>
                <c:pt idx="5">
                  <c:v>Arizona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125000</c:v>
                </c:pt>
                <c:pt idx="1">
                  <c:v>214286</c:v>
                </c:pt>
                <c:pt idx="2">
                  <c:v>282051</c:v>
                </c:pt>
                <c:pt idx="3">
                  <c:v>334700</c:v>
                </c:pt>
                <c:pt idx="4">
                  <c:v>290000</c:v>
                </c:pt>
                <c:pt idx="5">
                  <c:v>285714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23392"/>
        <c:axId val="49325184"/>
      </c:barChart>
      <c:catAx>
        <c:axId val="49323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9325184"/>
        <c:crosses val="autoZero"/>
        <c:auto val="1"/>
        <c:lblAlgn val="ctr"/>
        <c:lblOffset val="100"/>
        <c:noMultiLvlLbl val="0"/>
      </c:catAx>
      <c:valAx>
        <c:axId val="49325184"/>
        <c:scaling>
          <c:orientation val="minMax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4932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dirty="0">
                <a:solidFill>
                  <a:srgbClr val="002060"/>
                </a:solidFill>
              </a:rPr>
              <a:t>Top 5 Ways Caregivers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rgbClr val="002060"/>
                </a:solidFill>
              </a:rPr>
              <a:t>Prefer to </a:t>
            </a:r>
            <a:r>
              <a:rPr lang="en-US" dirty="0">
                <a:solidFill>
                  <a:srgbClr val="002060"/>
                </a:solidFill>
              </a:rPr>
              <a:t>be Recognized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5 Ways Caregivers Prefer to be Recognized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Verbal Recognition by Supervisor</c:v>
                </c:pt>
                <c:pt idx="1">
                  <c:v>Pay Raise</c:v>
                </c:pt>
                <c:pt idx="2">
                  <c:v>Recognition by Client</c:v>
                </c:pt>
                <c:pt idx="3">
                  <c:v>Vacation Time, Bonuses, Perks, Gifts Cards</c:v>
                </c:pt>
                <c:pt idx="4">
                  <c:v>Company Wide Recognition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0.30399999999999999</c:v>
                </c:pt>
                <c:pt idx="1">
                  <c:v>0.28999999999999998</c:v>
                </c:pt>
                <c:pt idx="2">
                  <c:v>0.159</c:v>
                </c:pt>
                <c:pt idx="3">
                  <c:v>0.125</c:v>
                </c:pt>
                <c:pt idx="4">
                  <c:v>0.122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008448"/>
        <c:axId val="72011136"/>
      </c:barChart>
      <c:catAx>
        <c:axId val="72008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72011136"/>
        <c:crosses val="autoZero"/>
        <c:auto val="1"/>
        <c:lblAlgn val="ctr"/>
        <c:lblOffset val="100"/>
        <c:noMultiLvlLbl val="0"/>
      </c:catAx>
      <c:valAx>
        <c:axId val="72011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200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The</a:t>
            </a:r>
            <a:r>
              <a:rPr lang="en-US" baseline="0" dirty="0" smtClean="0">
                <a:solidFill>
                  <a:srgbClr val="002060"/>
                </a:solidFill>
              </a:rPr>
              <a:t> Average Billing per </a:t>
            </a:r>
          </a:p>
          <a:p>
            <a:pPr>
              <a:defRPr/>
            </a:pPr>
            <a:r>
              <a:rPr lang="en-US" baseline="0" dirty="0" smtClean="0">
                <a:solidFill>
                  <a:srgbClr val="002060"/>
                </a:solidFill>
              </a:rPr>
              <a:t>Client While on Service</a:t>
            </a:r>
            <a:endParaRPr lang="en-US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Leaders - 2M+</c:v>
                </c:pt>
                <c:pt idx="1">
                  <c:v>2012 Overall</c:v>
                </c:pt>
                <c:pt idx="2">
                  <c:v>Arizona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12127</c:v>
                </c:pt>
                <c:pt idx="1">
                  <c:v>9167</c:v>
                </c:pt>
                <c:pt idx="2">
                  <c:v>9306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066176"/>
        <c:axId val="72069504"/>
      </c:barChart>
      <c:catAx>
        <c:axId val="72066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72069504"/>
        <c:crosses val="autoZero"/>
        <c:auto val="1"/>
        <c:lblAlgn val="ctr"/>
        <c:lblOffset val="100"/>
        <c:noMultiLvlLbl val="0"/>
      </c:catAx>
      <c:valAx>
        <c:axId val="72069504"/>
        <c:scaling>
          <c:orientation val="minMax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7206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rgbClr val="002060"/>
                </a:solidFill>
              </a:rPr>
              <a:t>Client Avg. Length of</a:t>
            </a:r>
            <a:r>
              <a:rPr lang="en-US" baseline="0" dirty="0" smtClean="0">
                <a:solidFill>
                  <a:srgbClr val="002060"/>
                </a:solidFill>
              </a:rPr>
              <a:t> Time on Service</a:t>
            </a:r>
            <a:endParaRPr lang="en-US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14 Months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11 Months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 Months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Leaders</c:v>
                </c:pt>
                <c:pt idx="1">
                  <c:v>2012 Overall</c:v>
                </c:pt>
                <c:pt idx="2">
                  <c:v>Arizona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140288"/>
        <c:axId val="72184576"/>
      </c:barChart>
      <c:catAx>
        <c:axId val="721402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72184576"/>
        <c:crosses val="autoZero"/>
        <c:auto val="1"/>
        <c:lblAlgn val="ctr"/>
        <c:lblOffset val="100"/>
        <c:noMultiLvlLbl val="0"/>
      </c:catAx>
      <c:valAx>
        <c:axId val="7218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1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2012</a:t>
            </a:r>
            <a:r>
              <a:rPr lang="en-US" baseline="0" dirty="0" smtClean="0">
                <a:solidFill>
                  <a:srgbClr val="002060"/>
                </a:solidFill>
              </a:rPr>
              <a:t> – Top Five Things That Set Home Care Businesses Apart</a:t>
            </a:r>
            <a:endParaRPr lang="en-US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 Overall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Caregivers - High Quality</c:v>
                </c:pt>
                <c:pt idx="1">
                  <c:v>24/7 Availability</c:v>
                </c:pt>
                <c:pt idx="2">
                  <c:v>Client Satisfaction Mgmt</c:v>
                </c:pt>
                <c:pt idx="3">
                  <c:v>Exceptional Customer Service</c:v>
                </c:pt>
                <c:pt idx="4">
                  <c:v>Professionalism 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0.39300000000000002</c:v>
                </c:pt>
                <c:pt idx="1">
                  <c:v>0.36099999999999999</c:v>
                </c:pt>
                <c:pt idx="2">
                  <c:v>0.27300000000000002</c:v>
                </c:pt>
                <c:pt idx="3">
                  <c:v>0.246</c:v>
                </c:pt>
                <c:pt idx="4">
                  <c:v>0.157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203648"/>
        <c:axId val="72217728"/>
      </c:barChart>
      <c:catAx>
        <c:axId val="72203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2217728"/>
        <c:crosses val="autoZero"/>
        <c:auto val="1"/>
        <c:lblAlgn val="ctr"/>
        <c:lblOffset val="100"/>
        <c:noMultiLvlLbl val="0"/>
      </c:catAx>
      <c:valAx>
        <c:axId val="722177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220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3352800"/>
          <a:ext cx="5410200" cy="3175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6F3122-02B6-414D-9ACE-9CF3AC2D6098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AA58BF-89C9-425F-A6B3-72627689C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82FAFA-37F6-4C4D-9E3C-D30C90FF3D7B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B55525-43FE-4EAE-BD2F-F4CEACB9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830C2-4B59-4DA5-BB84-70FC8A61C0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0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1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3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C4F82-B04F-412F-8A26-47586CF097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33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1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7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C4F82-B04F-412F-8A26-47586CF097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7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0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2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2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4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9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1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4999037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1" i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Author, Position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05200"/>
            <a:ext cx="8229600" cy="12192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109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199"/>
            <a:ext cx="7772400" cy="1219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aseline="0">
                <a:solidFill>
                  <a:srgbClr val="002060"/>
                </a:solidFill>
                <a:latin typeface="+mj-lt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117289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52600"/>
            <a:ext cx="3733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334000" y="381000"/>
            <a:ext cx="3429000" cy="5715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2060"/>
                </a:solidFill>
                <a:latin typeface="+mj-lt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35183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77724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5400" b="1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41148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29200" y="228600"/>
            <a:ext cx="3733800" cy="59436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aseline="0">
                <a:solidFill>
                  <a:srgbClr val="002060"/>
                </a:solidFill>
                <a:latin typeface="+mj-lt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28600" y="2590800"/>
            <a:ext cx="4114800" cy="35052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0" i="0" baseline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406801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8D50-4BB4-4D01-9399-753CA4119D7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76AE-223D-4080-846E-564D9D2CC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D944-CF56-4AC9-8057-881C65A27F3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D313-752D-4EF5-8C1D-97D11995C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i="1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aron\Desktop\2013%20Study%20Table%20of%20Content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276600"/>
            <a:ext cx="8534400" cy="3200400"/>
          </a:xfrm>
        </p:spPr>
        <p:txBody>
          <a:bodyPr/>
          <a:lstStyle/>
          <a:p>
            <a:pPr algn="r"/>
            <a:endParaRPr lang="en-US" sz="3600" i="0" dirty="0" smtClean="0">
              <a:solidFill>
                <a:srgbClr val="0B3964"/>
              </a:solidFill>
            </a:endParaRPr>
          </a:p>
          <a:p>
            <a:pPr algn="r"/>
            <a:endParaRPr lang="en-US" sz="2400" i="0" dirty="0">
              <a:solidFill>
                <a:srgbClr val="0B3964"/>
              </a:solidFill>
            </a:endParaRPr>
          </a:p>
          <a:p>
            <a:pPr algn="r"/>
            <a:endParaRPr lang="en-US" sz="2400" i="0" dirty="0" smtClean="0">
              <a:solidFill>
                <a:srgbClr val="0B3964"/>
              </a:solidFill>
            </a:endParaRPr>
          </a:p>
          <a:p>
            <a:pPr algn="ctr"/>
            <a:endParaRPr lang="en-US" sz="2400" b="0" i="0" dirty="0" smtClean="0">
              <a:solidFill>
                <a:srgbClr val="0B3964"/>
              </a:solidFill>
            </a:endParaRPr>
          </a:p>
          <a:p>
            <a:pPr algn="ctr"/>
            <a:r>
              <a:rPr lang="en-US" sz="3200" i="0" dirty="0" smtClean="0">
                <a:solidFill>
                  <a:srgbClr val="002060"/>
                </a:solidFill>
              </a:rPr>
              <a:t>The Results Are In</a:t>
            </a:r>
            <a:endParaRPr lang="en-US" sz="3200" i="0" dirty="0">
              <a:solidFill>
                <a:srgbClr val="002060"/>
              </a:solidFill>
            </a:endParaRPr>
          </a:p>
          <a:p>
            <a:pPr algn="ctr"/>
            <a:endParaRPr lang="en-US" sz="2400" b="0" i="0" dirty="0" smtClean="0">
              <a:solidFill>
                <a:srgbClr val="0B3964"/>
              </a:solidFill>
            </a:endParaRPr>
          </a:p>
          <a:p>
            <a:pPr algn="ctr"/>
            <a:r>
              <a:rPr lang="en-US" sz="2000" b="0" i="0" dirty="0" smtClean="0">
                <a:solidFill>
                  <a:srgbClr val="0B3964"/>
                </a:solidFill>
              </a:rPr>
              <a:t>Presented by Aaron Marcum, Founder of Home Care Pulse &amp; the Annual Private Duty Benchmarking Study</a:t>
            </a:r>
            <a:endParaRPr lang="en-US" sz="2000" b="0" i="0" dirty="0">
              <a:solidFill>
                <a:srgbClr val="0B3964"/>
              </a:solidFill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01256"/>
            <a:ext cx="3140573" cy="8183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12896"/>
            <a:ext cx="2911864" cy="99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Financial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029200"/>
            <a:ext cx="7772400" cy="1524000"/>
          </a:xfrm>
        </p:spPr>
        <p:txBody>
          <a:bodyPr/>
          <a:lstStyle/>
          <a:p>
            <a:r>
              <a:rPr lang="en-US" sz="1800" b="0" i="0" dirty="0" smtClean="0"/>
              <a:t>Leaders bill, on average, </a:t>
            </a:r>
            <a:r>
              <a:rPr lang="en-US" sz="2000" i="0" dirty="0" smtClean="0"/>
              <a:t>2,898</a:t>
            </a:r>
            <a:r>
              <a:rPr lang="en-US" sz="1800" b="0" i="0" dirty="0" smtClean="0"/>
              <a:t> hours per week.  </a:t>
            </a:r>
          </a:p>
          <a:p>
            <a:r>
              <a:rPr lang="en-US" sz="1800" b="0" i="0" dirty="0" smtClean="0"/>
              <a:t>By charging </a:t>
            </a:r>
            <a:r>
              <a:rPr lang="en-US" sz="2000" i="0" dirty="0" smtClean="0"/>
              <a:t>50 cents </a:t>
            </a:r>
            <a:r>
              <a:rPr lang="en-US" sz="1800" b="0" i="0" dirty="0" smtClean="0"/>
              <a:t>more per hour, on average, they add an additional </a:t>
            </a:r>
            <a:r>
              <a:rPr lang="en-US" sz="2000" i="0" dirty="0" smtClean="0"/>
              <a:t>$75,348</a:t>
            </a:r>
            <a:r>
              <a:rPr lang="en-US" sz="1800" b="0" i="0" dirty="0" smtClean="0"/>
              <a:t> to their revenue per year!</a:t>
            </a:r>
            <a:endParaRPr lang="en-US" sz="1800" b="0" i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87846587"/>
              </p:ext>
            </p:extLst>
          </p:nvPr>
        </p:nvGraphicFramePr>
        <p:xfrm>
          <a:off x="457200" y="1524000"/>
          <a:ext cx="8153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4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Sales &amp; Marketing Fundamentals</a:t>
            </a:r>
            <a:endParaRPr lang="en-US" i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6823193"/>
              </p:ext>
            </p:extLst>
          </p:nvPr>
        </p:nvGraphicFramePr>
        <p:xfrm>
          <a:off x="609600" y="17526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7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Sales &amp; Marketing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dirty="0" smtClean="0"/>
              <a:t> </a:t>
            </a:r>
            <a:endParaRPr lang="en-US" i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0429"/>
              </p:ext>
            </p:extLst>
          </p:nvPr>
        </p:nvGraphicFramePr>
        <p:xfrm>
          <a:off x="609600" y="2971800"/>
          <a:ext cx="7848600" cy="190499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29000"/>
                <a:gridCol w="2438400"/>
                <a:gridCol w="1981200"/>
              </a:tblGrid>
              <a:tr h="8824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Top Consumer Marketing Sources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of Leaders who listed as Top Source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Median % of 2012 Revenue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Internet - SEO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14.5%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14.0%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Internet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-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Corporate Leads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12.8%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20.0%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828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Leaders – 2012 Top 2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Consumer Marketing Methods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199"/>
            <a:ext cx="86868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Sales &amp; Marketing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i="0" dirty="0" smtClean="0"/>
              <a:t>Participants Overall – 2012 Top 2 Referral Sources</a:t>
            </a:r>
            <a:endParaRPr lang="en-US" i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90581"/>
              </p:ext>
            </p:extLst>
          </p:nvPr>
        </p:nvGraphicFramePr>
        <p:xfrm>
          <a:off x="609600" y="2524760"/>
          <a:ext cx="7848600" cy="165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28126"/>
                <a:gridCol w="2221302"/>
                <a:gridCol w="1999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2012 Top 2 Referral Sources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% of Participants Who Listed as Top Source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Median % of 2012 Revenue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Clients – Past &amp; Current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23.8%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40.0%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Home Health (Medicare Certified)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10.5%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30.0%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57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Clients generate more revenue than any other referral source!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Develop a solid client referral campaign!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0" dirty="0" smtClean="0"/>
              <a:t>The Power of Client Referrals</a:t>
            </a:r>
            <a:endParaRPr lang="en-US" i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i="0" dirty="0" smtClean="0">
                <a:solidFill>
                  <a:srgbClr val="0B3964"/>
                </a:solidFill>
                <a:latin typeface="Book Antiqua" pitchFamily="18" charset="0"/>
              </a:rPr>
              <a:t>1 Happy Client + 5 Years = $500,000 in additional revenue, just from the clients she referred</a:t>
            </a:r>
            <a:endParaRPr lang="en-US" sz="3600" i="0" dirty="0">
              <a:solidFill>
                <a:srgbClr val="0B3964"/>
              </a:solidFill>
              <a:latin typeface="Book Antiqua" pitchFamily="18" charset="0"/>
            </a:endParaRPr>
          </a:p>
        </p:txBody>
      </p:sp>
      <p:pic>
        <p:nvPicPr>
          <p:cNvPr id="206851" name="Picture 3" descr="C:\Users\Aaron\AppData\Local\Microsoft\Windows\Temporary Internet Files\Content.IE5\CJFZ2F24\MC90044039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2286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Inquiries &amp; Admissions</a:t>
            </a:r>
            <a:endParaRPr lang="en-US" i="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63883738"/>
              </p:ext>
            </p:extLst>
          </p:nvPr>
        </p:nvGraphicFramePr>
        <p:xfrm>
          <a:off x="1981200" y="2743200"/>
          <a:ext cx="548640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676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What would happen if we increased the number of inquiries we received each month?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Inquiry to Admission Ratio</a:t>
            </a:r>
            <a:endParaRPr lang="en-US" i="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46409571"/>
              </p:ext>
            </p:extLst>
          </p:nvPr>
        </p:nvGraphicFramePr>
        <p:xfrm>
          <a:off x="609600" y="23622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752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2060"/>
                </a:solidFill>
              </a:rPr>
              <a:t>What would happen if </a:t>
            </a:r>
            <a:r>
              <a:rPr lang="en-US" i="1" dirty="0" smtClean="0">
                <a:solidFill>
                  <a:srgbClr val="002060"/>
                </a:solidFill>
              </a:rPr>
              <a:t>you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improved upon </a:t>
            </a:r>
            <a:r>
              <a:rPr lang="en-US" i="1" dirty="0" smtClean="0">
                <a:solidFill>
                  <a:srgbClr val="002060"/>
                </a:solidFill>
              </a:rPr>
              <a:t>your Close Ratios?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The Impact of Small Improvements</a:t>
            </a:r>
            <a:endParaRPr lang="en-US" i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32912"/>
              </p:ext>
            </p:extLst>
          </p:nvPr>
        </p:nvGraphicFramePr>
        <p:xfrm>
          <a:off x="1066800" y="1981200"/>
          <a:ext cx="717232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7172413" imgH="3105255" progId="Excel.Sheet.12">
                  <p:embed/>
                </p:oleObj>
              </mc:Choice>
              <mc:Fallback>
                <p:oleObj name="Worksheet" r:id="rId3" imgW="7172413" imgH="31052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981200"/>
                        <a:ext cx="7172325" cy="310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2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/>
          </a:bodyPr>
          <a:lstStyle/>
          <a:p>
            <a:r>
              <a:rPr lang="en-US" i="0" dirty="0" smtClean="0"/>
              <a:t>Sales Growth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i="0" dirty="0" smtClean="0"/>
              <a:t>Increase Sale Inquiries &amp; Inquiry to Admission Ratio </a:t>
            </a:r>
            <a:endParaRPr lang="en-US" sz="1800" b="0" i="0" dirty="0" smtClean="0"/>
          </a:p>
          <a:p>
            <a:r>
              <a:rPr lang="en-US" sz="1800" i="0" dirty="0" smtClean="0"/>
              <a:t>Get the phone to ring </a:t>
            </a:r>
            <a:r>
              <a:rPr lang="en-US" sz="1800" b="0" i="0" dirty="0" smtClean="0"/>
              <a:t>– Provide referral sources PROOF of quality </a:t>
            </a:r>
            <a:r>
              <a:rPr lang="en-US" sz="1800" b="0" i="0" dirty="0"/>
              <a:t>c</a:t>
            </a:r>
            <a:r>
              <a:rPr lang="en-US" sz="1800" b="0" i="0" dirty="0" smtClean="0"/>
              <a:t>are (i.e. Best of Home Care®)</a:t>
            </a:r>
          </a:p>
          <a:p>
            <a:r>
              <a:rPr lang="en-US" sz="1800" i="0" dirty="0" smtClean="0"/>
              <a:t>Target the best referral sources </a:t>
            </a:r>
            <a:r>
              <a:rPr lang="en-US" sz="1800" b="0" i="0" dirty="0" smtClean="0"/>
              <a:t>– Happy clients,  Medicare Certified Home Health, etc.</a:t>
            </a:r>
          </a:p>
          <a:p>
            <a:r>
              <a:rPr lang="en-US" sz="1800" i="0" dirty="0" smtClean="0"/>
              <a:t>Create the “Inquiry Hierarchy” Chart</a:t>
            </a:r>
            <a:r>
              <a:rPr lang="en-US" sz="1800" b="0" i="0" dirty="0" smtClean="0"/>
              <a:t> – Make sure no call goes unanswered and that the right people are answering it!   </a:t>
            </a:r>
          </a:p>
          <a:p>
            <a:r>
              <a:rPr lang="en-US" sz="1800" i="0" dirty="0" smtClean="0"/>
              <a:t>Establish Your Sales Strategy – </a:t>
            </a:r>
            <a:r>
              <a:rPr lang="en-US" sz="1800" b="0" i="0" dirty="0" smtClean="0"/>
              <a:t>i.e. “SPIN Selling”</a:t>
            </a:r>
            <a:endParaRPr lang="en-US" sz="1800" i="0" dirty="0" smtClean="0"/>
          </a:p>
          <a:p>
            <a:r>
              <a:rPr lang="en-US" sz="1800" i="0" dirty="0" smtClean="0"/>
              <a:t>Monthly Sales Trainings – </a:t>
            </a:r>
            <a:r>
              <a:rPr lang="en-US" sz="1800" b="0" i="0" dirty="0" smtClean="0"/>
              <a:t>Meet with those who handle inquiry calls every month!  Practice your Sales Strategy! </a:t>
            </a:r>
          </a:p>
          <a:p>
            <a:r>
              <a:rPr lang="en-US" sz="1800" i="0" dirty="0" smtClean="0"/>
              <a:t>Record Inquiry Calls</a:t>
            </a:r>
            <a:endParaRPr lang="en-US" sz="1800" b="0" i="0" dirty="0" smtClean="0"/>
          </a:p>
          <a:p>
            <a:r>
              <a:rPr lang="en-US" sz="1800" i="0" dirty="0" smtClean="0"/>
              <a:t>Train Your Team on “How You Do It Here…”</a:t>
            </a:r>
            <a:r>
              <a:rPr lang="en-US" sz="1800" b="0" i="0" dirty="0" smtClean="0"/>
              <a:t>  Be consistent.</a:t>
            </a:r>
          </a:p>
          <a:p>
            <a:r>
              <a:rPr lang="en-US" sz="1800" i="0" dirty="0" smtClean="0"/>
              <a:t>Set Yourself Apart</a:t>
            </a:r>
            <a:r>
              <a:rPr lang="en-US" sz="1800" b="0" i="0" dirty="0" smtClean="0"/>
              <a:t> - Adopt a formalized Quality Management Program</a:t>
            </a:r>
          </a:p>
          <a:p>
            <a:pPr marL="0" indent="0">
              <a:buNone/>
            </a:pPr>
            <a:endParaRPr lang="en-US" sz="1800" b="0" i="0" dirty="0" smtClean="0"/>
          </a:p>
          <a:p>
            <a:pPr marL="0" indent="0">
              <a:buNone/>
            </a:pPr>
            <a:endParaRPr lang="en-US" sz="1800" b="0" dirty="0" smtClean="0"/>
          </a:p>
          <a:p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0839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Operation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Are you </a:t>
            </a:r>
            <a:r>
              <a:rPr lang="en-US" b="0" dirty="0" smtClean="0"/>
              <a:t>over or under </a:t>
            </a:r>
            <a:r>
              <a:rPr lang="en-US" b="0" dirty="0" smtClean="0"/>
              <a:t>staffed…or just right?  </a:t>
            </a:r>
            <a:endParaRPr lang="en-US" b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6024650"/>
              </p:ext>
            </p:extLst>
          </p:nvPr>
        </p:nvGraphicFramePr>
        <p:xfrm>
          <a:off x="838200" y="2286000"/>
          <a:ext cx="7543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56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About the Presenter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775821" cy="38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199"/>
            <a:ext cx="89916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Recruitment &amp; Retention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Should we develop a formalized Employee Referral Program (ERP)?</a:t>
            </a:r>
          </a:p>
          <a:p>
            <a:r>
              <a:rPr lang="en-US" sz="2000" b="0" i="0" dirty="0" smtClean="0"/>
              <a:t>Leaders received 35% more employees from an organized ERP than the industry average.</a:t>
            </a:r>
          </a:p>
          <a:p>
            <a:r>
              <a:rPr lang="en-US" sz="2000" b="0" i="0" dirty="0" smtClean="0"/>
              <a:t>26.3% of Leaders rate their ERP as either extremely or very effective, compared to 14.7% for the industry.</a:t>
            </a:r>
          </a:p>
          <a:p>
            <a:r>
              <a:rPr lang="en-US" sz="2000" b="0" i="0" dirty="0" smtClean="0"/>
              <a:t>40% of Leaders pay at least $51-100 for every employee referred by a member of their team, compared to 29.1% for the industry.    </a:t>
            </a:r>
            <a:endParaRPr lang="en-US" sz="2000" b="0" i="0" dirty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77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Recruitment &amp; Retention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0" dirty="0" smtClean="0"/>
              <a:t>Should we be more pro-active in the way we recognize our caregivers?</a:t>
            </a:r>
          </a:p>
          <a:p>
            <a:pPr marL="0" indent="0">
              <a:buNone/>
            </a:pPr>
            <a:endParaRPr lang="en-US" b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2150339"/>
              </p:ext>
            </p:extLst>
          </p:nvPr>
        </p:nvGraphicFramePr>
        <p:xfrm>
          <a:off x="685800" y="2438400"/>
          <a:ext cx="769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3246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*Data based on thousands of caregiver satisfaction interviews performed by Home Care Pulse </a:t>
            </a:r>
            <a:endParaRPr lang="en-US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Quality Satisfaction Management Fundamentals</a:t>
            </a:r>
            <a:endParaRPr lang="en-US" i="0" dirty="0"/>
          </a:p>
        </p:txBody>
      </p:sp>
      <p:sp>
        <p:nvSpPr>
          <p:cNvPr id="3" name="TextBox 2"/>
          <p:cNvSpPr txBox="1"/>
          <p:nvPr/>
        </p:nvSpPr>
        <p:spPr>
          <a:xfrm>
            <a:off x="2189085" y="4982044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“Leaders” can charge more and keep their clients longer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It is all about the value they have created (i.e. Proof of Quality Care)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14402835"/>
              </p:ext>
            </p:extLst>
          </p:nvPr>
        </p:nvGraphicFramePr>
        <p:xfrm>
          <a:off x="685800" y="1676400"/>
          <a:ext cx="77724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1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199"/>
            <a:ext cx="89916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Quality Satisfaction Management Fundamentals</a:t>
            </a:r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67106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 longer they stay, the more you earn.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86919473"/>
              </p:ext>
            </p:extLst>
          </p:nvPr>
        </p:nvGraphicFramePr>
        <p:xfrm>
          <a:off x="533400" y="1607066"/>
          <a:ext cx="807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9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Quality Satisfaction Management Fundamentals</a:t>
            </a:r>
            <a:endParaRPr lang="en-US" i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6850834"/>
              </p:ext>
            </p:extLst>
          </p:nvPr>
        </p:nvGraphicFramePr>
        <p:xfrm>
          <a:off x="685800" y="1600200"/>
          <a:ext cx="8001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3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Quality Satisfaction Management Fundamentals</a:t>
            </a:r>
            <a:endParaRPr lang="en-US" i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66287387"/>
              </p:ext>
            </p:extLst>
          </p:nvPr>
        </p:nvGraphicFramePr>
        <p:xfrm>
          <a:off x="685800" y="1600200"/>
          <a:ext cx="8001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Bonus Slide  </a:t>
            </a:r>
            <a:br>
              <a:rPr lang="en-US" i="0" dirty="0" smtClean="0"/>
            </a:br>
            <a:r>
              <a:rPr lang="en-US" i="0" dirty="0" smtClean="0">
                <a:solidFill>
                  <a:srgbClr val="FFC000"/>
                </a:solidFill>
              </a:rPr>
              <a:t>Affordable Care Act Finding</a:t>
            </a:r>
            <a:endParaRPr lang="en-US" i="0" dirty="0">
              <a:solidFill>
                <a:srgbClr val="FFC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974239"/>
              </p:ext>
            </p:extLst>
          </p:nvPr>
        </p:nvGraphicFramePr>
        <p:xfrm>
          <a:off x="762000" y="20574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44551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Survey Question:  </a:t>
            </a:r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“With </a:t>
            </a:r>
            <a:r>
              <a:rPr lang="en-US" i="1" dirty="0">
                <a:solidFill>
                  <a:srgbClr val="002060"/>
                </a:solidFill>
                <a:latin typeface="Book Antiqua" pitchFamily="18" charset="0"/>
              </a:rPr>
              <a:t>the </a:t>
            </a:r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new Employer </a:t>
            </a:r>
            <a:r>
              <a:rPr lang="en-US" i="1" dirty="0">
                <a:solidFill>
                  <a:srgbClr val="002060"/>
                </a:solidFill>
                <a:latin typeface="Book Antiqua" pitchFamily="18" charset="0"/>
              </a:rPr>
              <a:t>Mandate set to take effect in January 2014, what actions are you currently planning to be ready for it</a:t>
            </a:r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?”</a:t>
            </a:r>
            <a:endParaRPr lang="en-US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In Summary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i="0" dirty="0" smtClean="0"/>
              <a:t>You’re In A Great Place </a:t>
            </a:r>
            <a:r>
              <a:rPr lang="en-US" sz="2200" b="0" i="0" dirty="0" smtClean="0"/>
              <a:t>– Industry is just beginning to explode</a:t>
            </a:r>
          </a:p>
          <a:p>
            <a:r>
              <a:rPr lang="en-US" sz="2200" i="0" dirty="0" smtClean="0"/>
              <a:t>Focus on simple fundamentals </a:t>
            </a:r>
            <a:r>
              <a:rPr lang="en-US" sz="2200" b="0" i="0" dirty="0" smtClean="0"/>
              <a:t>(i.e. defense) such as finding your happiest clients and getting them to refer!</a:t>
            </a:r>
          </a:p>
          <a:p>
            <a:r>
              <a:rPr lang="en-US" sz="2200" i="0" dirty="0"/>
              <a:t>Get out of the office</a:t>
            </a:r>
            <a:r>
              <a:rPr lang="en-US" sz="2200" b="0" i="0" dirty="0"/>
              <a:t>…referral sources are everywhere</a:t>
            </a:r>
            <a:r>
              <a:rPr lang="en-US" sz="2200" b="0" i="0" dirty="0" smtClean="0"/>
              <a:t>!</a:t>
            </a:r>
          </a:p>
          <a:p>
            <a:r>
              <a:rPr lang="en-US" sz="2200" i="0" dirty="0" smtClean="0"/>
              <a:t>Pay attention </a:t>
            </a:r>
            <a:r>
              <a:rPr lang="en-US" sz="2200" b="0" i="0" dirty="0" smtClean="0"/>
              <a:t>to what gets your phone to ring and the best ways for increasing your sales close ratios! </a:t>
            </a:r>
            <a:endParaRPr lang="en-US" sz="2200" b="0" i="0" dirty="0"/>
          </a:p>
          <a:p>
            <a:r>
              <a:rPr lang="en-US" sz="2200" b="0" i="0" dirty="0" smtClean="0"/>
              <a:t>Formalize your </a:t>
            </a:r>
            <a:r>
              <a:rPr lang="en-US" sz="2200" i="0" dirty="0" smtClean="0"/>
              <a:t>Employee Recognition Program</a:t>
            </a:r>
            <a:r>
              <a:rPr lang="en-US" sz="2200" b="0" i="0" dirty="0" smtClean="0"/>
              <a:t>!</a:t>
            </a:r>
            <a:endParaRPr lang="en-US" sz="2200" b="0" i="0" dirty="0"/>
          </a:p>
          <a:p>
            <a:r>
              <a:rPr lang="en-US" sz="2200" i="0" dirty="0" smtClean="0"/>
              <a:t>Set Yourself Apart </a:t>
            </a:r>
            <a:r>
              <a:rPr lang="en-US" sz="2200" b="0" i="0" dirty="0" smtClean="0"/>
              <a:t>– </a:t>
            </a:r>
            <a:r>
              <a:rPr lang="en-US" sz="2200" b="0" i="0" dirty="0" smtClean="0"/>
              <a:t>Become a Best of Home Care® award winner by investing in </a:t>
            </a:r>
            <a:r>
              <a:rPr lang="en-US" sz="2200" b="0" i="0" dirty="0" smtClean="0"/>
              <a:t>our </a:t>
            </a:r>
            <a:r>
              <a:rPr lang="en-US" sz="2200" b="0" i="0" dirty="0" smtClean="0"/>
              <a:t>Quality Satisfaction </a:t>
            </a:r>
            <a:r>
              <a:rPr lang="en-US" sz="2200" b="0" i="0" dirty="0" smtClean="0"/>
              <a:t>Management Program designed to improve the quality of care, increase referrals, and boost the loyalty among many referral sources.</a:t>
            </a:r>
          </a:p>
        </p:txBody>
      </p:sp>
    </p:spTree>
    <p:extLst>
      <p:ext uri="{BB962C8B-B14F-4D97-AF65-F5344CB8AC3E}">
        <p14:creationId xmlns:p14="http://schemas.microsoft.com/office/powerpoint/2010/main" val="40090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3352800" cy="3124200"/>
          </a:xfrm>
        </p:spPr>
        <p:txBody>
          <a:bodyPr/>
          <a:lstStyle/>
          <a:p>
            <a:r>
              <a:rPr lang="en-US" dirty="0" smtClean="0"/>
              <a:t>New and Improved for 2013</a:t>
            </a:r>
            <a:endParaRPr lang="en-US" dirty="0"/>
          </a:p>
        </p:txBody>
      </p:sp>
      <p:pic>
        <p:nvPicPr>
          <p:cNvPr id="2050" name="Picture 2" descr="\\HCPSERVER\HCP Office\Marketing\Lead Generation\Benchmarking Studies\2013 Study\Marketing Materials\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6" y="0"/>
            <a:ext cx="529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2013 Study</a:t>
            </a:r>
            <a:endParaRPr lang="en-US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4572000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alibri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2013 Edition </a:t>
            </a:r>
            <a:r>
              <a:rPr lang="en-US" dirty="0" smtClean="0"/>
              <a:t>NOW AVAILABLE!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Calibri" pitchFamily="34" charset="0"/>
              <a:buChar char="»"/>
            </a:pPr>
            <a:r>
              <a:rPr lang="en-US" b="0" dirty="0" smtClean="0">
                <a:solidFill>
                  <a:schemeClr val="tx2"/>
                </a:solidFill>
              </a:rPr>
              <a:t>Order now by going to </a:t>
            </a:r>
            <a:r>
              <a:rPr lang="en-US" dirty="0" smtClean="0">
                <a:solidFill>
                  <a:schemeClr val="tx2"/>
                </a:solidFill>
              </a:rPr>
              <a:t>privatedutybenchmarking.com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  <a:buFont typeface="Calibri" pitchFamily="34" charset="0"/>
              <a:buChar char="»"/>
            </a:pPr>
            <a:r>
              <a:rPr lang="en-US" dirty="0" smtClean="0"/>
              <a:t>Special Webinar Attendee $50 Discount</a:t>
            </a:r>
            <a:r>
              <a:rPr lang="en-US" dirty="0" smtClean="0">
                <a:solidFill>
                  <a:srgbClr val="002060"/>
                </a:solidFill>
              </a:rPr>
              <a:t>:  </a:t>
            </a:r>
            <a:r>
              <a:rPr lang="en-US" dirty="0" smtClean="0">
                <a:solidFill>
                  <a:srgbClr val="002060"/>
                </a:solidFill>
              </a:rPr>
              <a:t>AZNHA13 </a:t>
            </a:r>
            <a:r>
              <a:rPr lang="en-US" sz="1400" b="0" dirty="0" smtClean="0"/>
              <a:t>(case sensitive) </a:t>
            </a:r>
          </a:p>
          <a:p>
            <a:pPr>
              <a:spcBef>
                <a:spcPts val="1200"/>
              </a:spcBef>
              <a:buFont typeface="Calibri" pitchFamily="34" charset="0"/>
              <a:buChar char="»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discount is good until Monday,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June 3, 2013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3" y="2057400"/>
            <a:ext cx="312073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58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Housekeeping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i="0" dirty="0" smtClean="0"/>
              <a:t>Everyone is on mute</a:t>
            </a:r>
          </a:p>
          <a:p>
            <a:r>
              <a:rPr lang="en-US" b="0" i="0" dirty="0" smtClean="0"/>
              <a:t>IMPORTANT – For the best quality audio, suggest using your telephone and not your computer’s microphone</a:t>
            </a:r>
          </a:p>
          <a:p>
            <a:r>
              <a:rPr lang="en-US" b="0" i="0" dirty="0" smtClean="0"/>
              <a:t>Type your questions in the question box and we will address them at the end of the call</a:t>
            </a:r>
          </a:p>
          <a:p>
            <a:r>
              <a:rPr lang="en-US" b="0" i="0" dirty="0" smtClean="0"/>
              <a:t>Please “be present” today, pretend we are in a classroom together</a:t>
            </a:r>
          </a:p>
          <a:p>
            <a:r>
              <a:rPr lang="en-US" b="0" i="0" dirty="0" smtClean="0"/>
              <a:t>Please take the one question survey when leaving the presentation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18727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420701"/>
            <a:ext cx="883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Quality Management Program: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www.homecarepulse.com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Andrew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Rail,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Director of Quality Management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andrew@homecarepulse.com or (877)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307-8573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Private Duty Benchmarking Study: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www.privatedutybenchmarking.com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Questions</a:t>
            </a:r>
          </a:p>
          <a:p>
            <a:endParaRPr lang="en-US" sz="12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30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Who Are We?</a:t>
            </a:r>
            <a:endParaRPr lang="en-US" i="0" dirty="0"/>
          </a:p>
        </p:txBody>
      </p:sp>
      <p:sp>
        <p:nvSpPr>
          <p:cNvPr id="5" name="TextBox 4"/>
          <p:cNvSpPr txBox="1"/>
          <p:nvPr/>
        </p:nvSpPr>
        <p:spPr>
          <a:xfrm>
            <a:off x="260286" y="1639669"/>
            <a:ext cx="476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Leading Quality Management Firm for the Home Care Industry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667470"/>
            <a:ext cx="39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Founders and Creators of the Largest National Study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for Home Care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11374"/>
            <a:ext cx="1800139" cy="152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8" y="2736768"/>
            <a:ext cx="2370192" cy="139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1" y="4876801"/>
            <a:ext cx="418134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36768"/>
            <a:ext cx="2773421" cy="35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Today’s Agenda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i="0" dirty="0" smtClean="0"/>
              <a:t>Presentation Expectations </a:t>
            </a:r>
          </a:p>
          <a:p>
            <a:pPr lvl="1"/>
            <a:r>
              <a:rPr lang="en-US" dirty="0" smtClean="0"/>
              <a:t>This presentation is focused on a </a:t>
            </a:r>
            <a:r>
              <a:rPr lang="en-US" u="sng" dirty="0" smtClean="0"/>
              <a:t>few highlights</a:t>
            </a:r>
            <a:r>
              <a:rPr lang="en-US" dirty="0" smtClean="0"/>
              <a:t> from the 2013 Private Duty Benchmarking Study</a:t>
            </a:r>
          </a:p>
          <a:p>
            <a:pPr lvl="1"/>
            <a:r>
              <a:rPr lang="en-US" dirty="0" smtClean="0"/>
              <a:t>Focused on Applying the Data</a:t>
            </a:r>
          </a:p>
          <a:p>
            <a:pPr lvl="1"/>
            <a:r>
              <a:rPr lang="en-US" dirty="0" smtClean="0"/>
              <a:t>Bringing awareness to your own performance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-day Presentation re-formatted for 60-minutes</a:t>
            </a:r>
          </a:p>
          <a:p>
            <a:pPr lvl="1"/>
            <a:r>
              <a:rPr lang="en-US" dirty="0" smtClean="0"/>
              <a:t>Please consider our “Taking Action Webinar Series” for a more in-depth analysis and training</a:t>
            </a:r>
          </a:p>
          <a:p>
            <a:r>
              <a:rPr lang="en-US" sz="2000" i="0" dirty="0" smtClean="0"/>
              <a:t>You’re In A Great Place</a:t>
            </a:r>
          </a:p>
          <a:p>
            <a:r>
              <a:rPr lang="en-US" sz="2000" i="0" dirty="0" smtClean="0"/>
              <a:t>About The 2013 Study</a:t>
            </a:r>
          </a:p>
          <a:p>
            <a:r>
              <a:rPr lang="en-US" sz="2000" i="0" dirty="0" smtClean="0"/>
              <a:t>Remember The Fundamentals </a:t>
            </a:r>
            <a:r>
              <a:rPr lang="en-US" sz="2000" b="0" i="0" dirty="0" smtClean="0"/>
              <a:t>(Exploring and applying the data)</a:t>
            </a:r>
          </a:p>
          <a:p>
            <a:r>
              <a:rPr lang="en-US" sz="2000" i="0" dirty="0" smtClean="0"/>
              <a:t>Conclusion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3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You’re In A </a:t>
            </a:r>
            <a:r>
              <a:rPr lang="en-US" i="0" u="sng" dirty="0" smtClean="0"/>
              <a:t>Great</a:t>
            </a:r>
            <a:r>
              <a:rPr lang="en-US" i="0" dirty="0" smtClean="0"/>
              <a:t> Place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i="0" dirty="0" smtClean="0"/>
              <a:t>77 million Baby Boomers </a:t>
            </a:r>
            <a:r>
              <a:rPr lang="en-US" sz="2000" b="0" i="0" dirty="0" smtClean="0"/>
              <a:t>in the United States, who as of 2001, controlled 67% of the country’s wealth. (U.S. Census)</a:t>
            </a:r>
          </a:p>
          <a:p>
            <a:r>
              <a:rPr lang="en-US" sz="2000" b="0" i="0" dirty="0" smtClean="0"/>
              <a:t>The National Association of Home Builders estimates that </a:t>
            </a:r>
            <a:r>
              <a:rPr lang="en-US" sz="2000" i="0" dirty="0" smtClean="0"/>
              <a:t>$20-$25 billion</a:t>
            </a:r>
            <a:r>
              <a:rPr lang="en-US" sz="2000" b="0" i="0" dirty="0" smtClean="0"/>
              <a:t> is currently spent each year on “aging in place” remodeling of primary residences.</a:t>
            </a:r>
          </a:p>
          <a:p>
            <a:r>
              <a:rPr lang="en-US" sz="2000" i="0" dirty="0" smtClean="0"/>
              <a:t>80% of persons over 65 </a:t>
            </a:r>
            <a:r>
              <a:rPr lang="en-US" sz="2000" b="0" i="0" dirty="0" smtClean="0"/>
              <a:t>still own their own home.</a:t>
            </a:r>
          </a:p>
          <a:p>
            <a:r>
              <a:rPr lang="en-US" sz="2000" b="0" i="0" dirty="0" smtClean="0"/>
              <a:t>The Private Duty Home Care Industry is currently generating approximately </a:t>
            </a:r>
            <a:r>
              <a:rPr lang="en-US" sz="2000" i="0" dirty="0" smtClean="0"/>
              <a:t>$19.5 Billion+ </a:t>
            </a:r>
            <a:r>
              <a:rPr lang="en-US" sz="2000" b="0" i="0" dirty="0" smtClean="0"/>
              <a:t>in annual revenue (professional home care agencies).  That is up nearly 8% from the previous year…even in a down economy. (Home Care Pulse)</a:t>
            </a:r>
          </a:p>
          <a:p>
            <a:r>
              <a:rPr lang="en-US" sz="2000" b="0" i="0" dirty="0" smtClean="0"/>
              <a:t>This industry has grown </a:t>
            </a:r>
            <a:r>
              <a:rPr lang="en-US" sz="2000" i="0" dirty="0" smtClean="0"/>
              <a:t>104% in the past 5 years</a:t>
            </a:r>
            <a:r>
              <a:rPr lang="en-US" sz="2000" b="0" i="0" dirty="0" smtClean="0"/>
              <a:t>, despite the fact that the first Baby Boomers only turned 65 on January 1, 2011.  We are just getting started!</a:t>
            </a:r>
          </a:p>
          <a:p>
            <a:r>
              <a:rPr lang="en-US" sz="2000" b="0" i="0" dirty="0" smtClean="0"/>
              <a:t>This industry’s growth/potential has only just begun!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9793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/>
              <a:t>About The 2013 Private Duty Benchmarking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1082" y="3048000"/>
            <a:ext cx="7423540" cy="2971800"/>
          </a:xfrm>
        </p:spPr>
        <p:txBody>
          <a:bodyPr/>
          <a:lstStyle/>
          <a:p>
            <a:r>
              <a:rPr lang="en-US" sz="1600" i="0" dirty="0" smtClean="0"/>
              <a:t>In its 4</a:t>
            </a:r>
            <a:r>
              <a:rPr lang="en-US" sz="1600" i="0" baseline="30000" dirty="0" smtClean="0"/>
              <a:t>th</a:t>
            </a:r>
            <a:r>
              <a:rPr lang="en-US" sz="1600" i="0" dirty="0" smtClean="0"/>
              <a:t> Edition, 165+ pages </a:t>
            </a:r>
          </a:p>
          <a:p>
            <a:r>
              <a:rPr lang="en-US" sz="1600" i="0" dirty="0" smtClean="0"/>
              <a:t>Largest and Most Comprehensive Study for the Home Care Industry, </a:t>
            </a:r>
            <a:r>
              <a:rPr lang="en-US" sz="1600" b="0" i="0" dirty="0" smtClean="0"/>
              <a:t>with 617 participating agencies representing over 1,500 locations</a:t>
            </a:r>
          </a:p>
          <a:p>
            <a:r>
              <a:rPr lang="en-US" sz="1600" i="0" dirty="0" smtClean="0"/>
              <a:t>Purpose </a:t>
            </a:r>
            <a:r>
              <a:rPr lang="en-US" sz="1600" b="0" i="0" dirty="0" smtClean="0"/>
              <a:t>– To provide home care owners with powerful insights and information, designed to  help them drive more growth</a:t>
            </a:r>
          </a:p>
          <a:p>
            <a:r>
              <a:rPr lang="en-US" sz="1600" i="0" dirty="0" smtClean="0"/>
              <a:t>Subjects Benchmarked </a:t>
            </a:r>
            <a:r>
              <a:rPr lang="en-US" sz="1600" b="0" i="0" dirty="0" smtClean="0"/>
              <a:t>–</a:t>
            </a:r>
            <a:r>
              <a:rPr lang="en-US" sz="1600" i="0" dirty="0" smtClean="0"/>
              <a:t> </a:t>
            </a:r>
            <a:r>
              <a:rPr lang="en-US" sz="1600" b="0" i="0" dirty="0" smtClean="0"/>
              <a:t>Financial, Quality Management, Sales, Marketing, Operations, and Recruitment &amp; Retention</a:t>
            </a:r>
          </a:p>
          <a:p>
            <a:r>
              <a:rPr lang="en-US" sz="1600" i="0" dirty="0" smtClean="0"/>
              <a:t>Leaders </a:t>
            </a:r>
            <a:r>
              <a:rPr lang="en-US" sz="1600" b="0" i="0" dirty="0" smtClean="0"/>
              <a:t>– 129 agencies in the study, based on billing $2,000,000+ in revenue in 2012</a:t>
            </a:r>
            <a:r>
              <a:rPr lang="en-US" sz="1600" b="0" i="0" dirty="0" smtClean="0"/>
              <a:t>.</a:t>
            </a:r>
          </a:p>
          <a:p>
            <a:r>
              <a:rPr lang="en-US" sz="1600" i="0" dirty="0" smtClean="0"/>
              <a:t>21 Private Duty agencies from Arizona</a:t>
            </a:r>
            <a:r>
              <a:rPr lang="en-US" sz="1600" b="0" i="0" dirty="0" smtClean="0"/>
              <a:t> participated in The Study</a:t>
            </a:r>
            <a:endParaRPr lang="en-US" sz="1600" b="0" i="0" dirty="0" smtClean="0"/>
          </a:p>
          <a:p>
            <a:r>
              <a:rPr lang="en-US" sz="1600" i="0" dirty="0" smtClean="0">
                <a:hlinkClick r:id="rId3" action="ppaction://hlinkfile"/>
              </a:rPr>
              <a:t>Table of Contents </a:t>
            </a:r>
            <a:r>
              <a:rPr lang="en-US" sz="1600" i="0" dirty="0" smtClean="0"/>
              <a:t>snapshot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3" y="1676400"/>
            <a:ext cx="409407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0" smtClean="0"/>
              <a:t>Remember </a:t>
            </a:r>
            <a:r>
              <a:rPr lang="en-US" sz="3600" i="0" dirty="0" smtClean="0"/>
              <a:t>The Fundamentals</a:t>
            </a:r>
            <a:endParaRPr lang="en-US" sz="360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aur" pitchFamily="18" charset="0"/>
              </a:rPr>
              <a:t>“</a:t>
            </a:r>
            <a:r>
              <a:rPr lang="en-US" sz="4000" dirty="0" smtClean="0">
                <a:latin typeface="Centaur" pitchFamily="18" charset="0"/>
              </a:rPr>
              <a:t>I've </a:t>
            </a:r>
            <a:r>
              <a:rPr lang="en-US" sz="4000" dirty="0">
                <a:latin typeface="Centaur" pitchFamily="18" charset="0"/>
              </a:rPr>
              <a:t>seen </a:t>
            </a:r>
            <a:r>
              <a:rPr lang="en-US" sz="4000" dirty="0" smtClean="0">
                <a:latin typeface="Centaur" pitchFamily="18" charset="0"/>
              </a:rPr>
              <a:t>that you </a:t>
            </a:r>
            <a:r>
              <a:rPr lang="en-US" sz="4000" dirty="0">
                <a:latin typeface="Centaur" pitchFamily="18" charset="0"/>
              </a:rPr>
              <a:t>guys can shoot but there's more to the game than shooting. There's fundamentals and defense</a:t>
            </a:r>
            <a:r>
              <a:rPr lang="en-US" sz="4000" dirty="0" smtClean="0">
                <a:latin typeface="Centaur" pitchFamily="18" charset="0"/>
              </a:rPr>
              <a:t>.”  </a:t>
            </a:r>
            <a:r>
              <a:rPr lang="en-US" sz="4000" dirty="0"/>
              <a:t>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2800" dirty="0">
                <a:latin typeface="Centaur" pitchFamily="18" charset="0"/>
              </a:rPr>
              <a:t>-</a:t>
            </a:r>
            <a:r>
              <a:rPr lang="en-US" sz="2800" dirty="0" smtClean="0">
                <a:latin typeface="Centaur" pitchFamily="18" charset="0"/>
              </a:rPr>
              <a:t>Coach Norman Dale-</a:t>
            </a:r>
            <a:endParaRPr lang="en-US" sz="2800" dirty="0">
              <a:latin typeface="Centaur" pitchFamily="18" charset="0"/>
            </a:endParaRPr>
          </a:p>
        </p:txBody>
      </p:sp>
      <p:pic>
        <p:nvPicPr>
          <p:cNvPr id="1026" name="Picture 2" descr="http://a.espncdn.com/photo/2011/1104/pg2_hoosiers_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39624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Financial Fundamentals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Should we raise our billing rates?</a:t>
            </a:r>
          </a:p>
          <a:p>
            <a:r>
              <a:rPr lang="en-US" b="0" i="0" dirty="0" smtClean="0"/>
              <a:t>What additional value do we bring?</a:t>
            </a:r>
          </a:p>
          <a:p>
            <a:r>
              <a:rPr lang="en-US" b="0" i="0" dirty="0" smtClean="0"/>
              <a:t>What sets our agency apart?</a:t>
            </a:r>
          </a:p>
          <a:p>
            <a:r>
              <a:rPr lang="en-US" b="0" i="0" dirty="0" smtClean="0"/>
              <a:t>How satisfied are our clients?</a:t>
            </a:r>
          </a:p>
          <a:p>
            <a:r>
              <a:rPr lang="en-US" b="0" i="0" dirty="0" smtClean="0"/>
              <a:t>Do we provide a “premium service?”</a:t>
            </a:r>
          </a:p>
          <a:p>
            <a:r>
              <a:rPr lang="en-US" b="0" i="0" dirty="0" smtClean="0"/>
              <a:t>How do our prices compare to our competitors?</a:t>
            </a:r>
          </a:p>
          <a:p>
            <a:r>
              <a:rPr lang="en-US" b="0" i="0" dirty="0" smtClean="0"/>
              <a:t>How much can we raise the price and still be considered “fair?”</a:t>
            </a:r>
          </a:p>
          <a:p>
            <a:r>
              <a:rPr lang="en-US" b="0" i="0" dirty="0" smtClean="0"/>
              <a:t>How do we notify our clients of the price increase?</a:t>
            </a:r>
          </a:p>
          <a:p>
            <a:pPr marL="0" indent="0">
              <a:buNone/>
            </a:pPr>
            <a:endParaRPr lang="en-US" b="0" i="0" dirty="0" smtClean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44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CPPowerPoint Template - 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HCPPowerPoint Template - UPDATE</Template>
  <TotalTime>3315</TotalTime>
  <Words>1375</Words>
  <Application>Microsoft Office PowerPoint</Application>
  <PresentationFormat>On-screen Show (4:3)</PresentationFormat>
  <Paragraphs>193</Paragraphs>
  <Slides>30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HCPPowerPoint Template - UPDATE</vt:lpstr>
      <vt:lpstr>Microsoft Excel Worksheet</vt:lpstr>
      <vt:lpstr>PowerPoint Presentation</vt:lpstr>
      <vt:lpstr>About the Presenter</vt:lpstr>
      <vt:lpstr>Housekeeping</vt:lpstr>
      <vt:lpstr>Who Are We?</vt:lpstr>
      <vt:lpstr>Today’s Agenda</vt:lpstr>
      <vt:lpstr>You’re In A Great Place</vt:lpstr>
      <vt:lpstr>About The 2013 Private Duty Benchmarking Study</vt:lpstr>
      <vt:lpstr>Remember The Fundamentals</vt:lpstr>
      <vt:lpstr>Financial Fundamentals</vt:lpstr>
      <vt:lpstr>Financial Fundamentals</vt:lpstr>
      <vt:lpstr>Sales &amp; Marketing Fundamentals</vt:lpstr>
      <vt:lpstr>Sales &amp; Marketing Fundamentals</vt:lpstr>
      <vt:lpstr>Sales &amp; Marketing Fundamentals</vt:lpstr>
      <vt:lpstr>The Power of Client Referrals</vt:lpstr>
      <vt:lpstr>Inquiries &amp; Admissions</vt:lpstr>
      <vt:lpstr>Inquiry to Admission Ratio</vt:lpstr>
      <vt:lpstr>The Impact of Small Improvements</vt:lpstr>
      <vt:lpstr>Sales Growth Fundamentals</vt:lpstr>
      <vt:lpstr>Operation Fundamentals</vt:lpstr>
      <vt:lpstr>Recruitment &amp; Retention Fundamentals</vt:lpstr>
      <vt:lpstr>Recruitment &amp; Retention Fundamentals</vt:lpstr>
      <vt:lpstr>Quality Satisfaction Management Fundamentals</vt:lpstr>
      <vt:lpstr>Quality Satisfaction Management Fundamentals</vt:lpstr>
      <vt:lpstr>Quality Satisfaction Management Fundamentals</vt:lpstr>
      <vt:lpstr>Quality Satisfaction Management Fundamentals</vt:lpstr>
      <vt:lpstr>Bonus Slide   Affordable Care Act Finding</vt:lpstr>
      <vt:lpstr>In Summary</vt:lpstr>
      <vt:lpstr>New and Improved for 2013</vt:lpstr>
      <vt:lpstr>The 2013 Study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Aaron</cp:lastModifiedBy>
  <cp:revision>167</cp:revision>
  <cp:lastPrinted>2013-05-28T16:27:15Z</cp:lastPrinted>
  <dcterms:created xsi:type="dcterms:W3CDTF">2013-02-21T12:56:36Z</dcterms:created>
  <dcterms:modified xsi:type="dcterms:W3CDTF">2013-05-28T16:27:27Z</dcterms:modified>
</cp:coreProperties>
</file>