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29"/>
  </p:notesMasterIdLst>
  <p:handoutMasterIdLst>
    <p:handoutMasterId r:id="rId30"/>
  </p:handoutMasterIdLst>
  <p:sldIdLst>
    <p:sldId id="318" r:id="rId3"/>
    <p:sldId id="279" r:id="rId4"/>
    <p:sldId id="280" r:id="rId5"/>
    <p:sldId id="281" r:id="rId6"/>
    <p:sldId id="282" r:id="rId7"/>
    <p:sldId id="283" r:id="rId8"/>
    <p:sldId id="257" r:id="rId9"/>
    <p:sldId id="258" r:id="rId10"/>
    <p:sldId id="286" r:id="rId11"/>
    <p:sldId id="287" r:id="rId12"/>
    <p:sldId id="312" r:id="rId13"/>
    <p:sldId id="294" r:id="rId14"/>
    <p:sldId id="298" r:id="rId15"/>
    <p:sldId id="313" r:id="rId16"/>
    <p:sldId id="297" r:id="rId17"/>
    <p:sldId id="314" r:id="rId18"/>
    <p:sldId id="315" r:id="rId19"/>
    <p:sldId id="302" r:id="rId20"/>
    <p:sldId id="316" r:id="rId21"/>
    <p:sldId id="317" r:id="rId22"/>
    <p:sldId id="320" r:id="rId23"/>
    <p:sldId id="304" r:id="rId24"/>
    <p:sldId id="305" r:id="rId25"/>
    <p:sldId id="322" r:id="rId26"/>
    <p:sldId id="323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12" autoAdjust="0"/>
  </p:normalViewPr>
  <p:slideViewPr>
    <p:cSldViewPr>
      <p:cViewPr varScale="1">
        <p:scale>
          <a:sx n="83" d="100"/>
          <a:sy n="83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2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varyColors val="1"/>
        <c:dLbls>
          <c:showVal val="1"/>
        </c:dLbls>
        <c:overlap val="-25"/>
        <c:axId val="75556352"/>
        <c:axId val="75557888"/>
      </c:barChart>
      <c:catAx>
        <c:axId val="75556352"/>
        <c:scaling>
          <c:orientation val="minMax"/>
        </c:scaling>
        <c:axPos val="b"/>
        <c:majorTickMark val="none"/>
        <c:tickLblPos val="nextTo"/>
        <c:crossAx val="75557888"/>
        <c:crosses val="autoZero"/>
        <c:auto val="1"/>
        <c:lblAlgn val="ctr"/>
        <c:lblOffset val="100"/>
      </c:catAx>
      <c:valAx>
        <c:axId val="75557888"/>
        <c:scaling>
          <c:orientation val="minMax"/>
        </c:scaling>
        <c:delete val="1"/>
        <c:axPos val="l"/>
        <c:numFmt formatCode="&quot;$&quot;#,##0_);[Red]\(&quot;$&quot;#,##0\)" sourceLinked="1"/>
        <c:tickLblPos val="none"/>
        <c:crossAx val="755563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Charcteristics Measured by Pre-Employment Assessment</a:t>
            </a:r>
          </a:p>
        </c:rich>
      </c:tx>
    </c:title>
    <c:plotArea>
      <c:layout/>
      <c:pieChart>
        <c:varyColors val="1"/>
        <c:ser>
          <c:idx val="0"/>
          <c:order val="0"/>
          <c:tx>
            <c:strRef>
              <c:f>'Recruitment &amp; Retention'!$A$70</c:f>
              <c:strCache>
                <c:ptCount val="1"/>
                <c:pt idx="0">
                  <c:v>Pre-Employment Assessment</c:v>
                </c:pt>
              </c:strCache>
            </c:strRef>
          </c:tx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FAAF19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00508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chemeClr val="accent2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87C85A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D73C5A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spPr>
              <a:solidFill>
                <a:srgbClr val="641964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spPr>
              <a:solidFill>
                <a:srgbClr val="FF820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spPr>
              <a:solidFill>
                <a:srgbClr val="960A0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Pos val="outEnd"/>
            <c:showVal val="1"/>
            <c:showLeaderLines val="1"/>
          </c:dLbls>
          <c:cat>
            <c:strRef>
              <c:f>'Recruitment &amp; Retention'!$A$71:$A$79</c:f>
              <c:strCache>
                <c:ptCount val="9"/>
                <c:pt idx="0">
                  <c:v>Attitudes</c:v>
                </c:pt>
                <c:pt idx="1">
                  <c:v>Behavioral Tendencies</c:v>
                </c:pt>
                <c:pt idx="2">
                  <c:v>Cognitive and Reasoning Abilities</c:v>
                </c:pt>
                <c:pt idx="3">
                  <c:v>Engagement with company and job</c:v>
                </c:pt>
                <c:pt idx="4">
                  <c:v>Engagement with co-workers</c:v>
                </c:pt>
                <c:pt idx="5">
                  <c:v>Physical Abilities</c:v>
                </c:pt>
                <c:pt idx="6">
                  <c:v>Job Skill Aptitudes</c:v>
                </c:pt>
                <c:pt idx="7">
                  <c:v>Workplace Motivators</c:v>
                </c:pt>
                <c:pt idx="8">
                  <c:v>Other </c:v>
                </c:pt>
              </c:strCache>
            </c:strRef>
          </c:cat>
          <c:val>
            <c:numRef>
              <c:f>'Recruitment &amp; Retention'!$E$71:$E$79</c:f>
              <c:numCache>
                <c:formatCode>0.0%</c:formatCode>
                <c:ptCount val="9"/>
                <c:pt idx="0">
                  <c:v>0.73300000000000032</c:v>
                </c:pt>
                <c:pt idx="1">
                  <c:v>0.72500000000000031</c:v>
                </c:pt>
                <c:pt idx="2">
                  <c:v>0.59499999999999997</c:v>
                </c:pt>
                <c:pt idx="3">
                  <c:v>0.45</c:v>
                </c:pt>
                <c:pt idx="4">
                  <c:v>0.33600000000000024</c:v>
                </c:pt>
                <c:pt idx="5">
                  <c:v>0.38200000000000017</c:v>
                </c:pt>
                <c:pt idx="6">
                  <c:v>0.69499999999999995</c:v>
                </c:pt>
                <c:pt idx="7">
                  <c:v>0.32100000000000017</c:v>
                </c:pt>
                <c:pt idx="8">
                  <c:v>4.5999999999999999E-2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66415159929049505"/>
          <c:y val="0.26413159719277191"/>
          <c:w val="0.29261567407610328"/>
          <c:h val="0.73586840280722809"/>
        </c:manualLayout>
      </c:layout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zero"/>
  </c:chart>
  <c:spPr>
    <a:ln>
      <a:noFill/>
    </a:ln>
  </c:spPr>
  <c:txPr>
    <a:bodyPr/>
    <a:lstStyle/>
    <a:p>
      <a:pPr>
        <a:defRPr>
          <a:latin typeface="Arial Narrow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en-US" dirty="0">
                <a:solidFill>
                  <a:srgbClr val="002060"/>
                </a:solidFill>
              </a:rPr>
              <a:t>Top 5 Ways Caregivers 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defRPr>
                <a:solidFill>
                  <a:srgbClr val="002060"/>
                </a:solidFill>
              </a:defRPr>
            </a:pPr>
            <a:r>
              <a:rPr lang="en-US" dirty="0" smtClean="0">
                <a:solidFill>
                  <a:srgbClr val="002060"/>
                </a:solidFill>
              </a:rPr>
              <a:t>Prefer to </a:t>
            </a:r>
            <a:r>
              <a:rPr lang="en-US" dirty="0">
                <a:solidFill>
                  <a:srgbClr val="002060"/>
                </a:solidFill>
              </a:rPr>
              <a:t>be Recognized</a:t>
            </a:r>
          </a:p>
        </c:rich>
      </c:tx>
    </c:title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Top 5 Ways Caregivers Prefer to be Recognized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Verbal Recognition by Supervisor</c:v>
                </c:pt>
                <c:pt idx="1">
                  <c:v>Pay Raise</c:v>
                </c:pt>
                <c:pt idx="2">
                  <c:v>Recognition by Client</c:v>
                </c:pt>
                <c:pt idx="3">
                  <c:v>Vacation Time, Bonuses, Perks, Gifts Cards</c:v>
                </c:pt>
                <c:pt idx="4">
                  <c:v>Company Wide Recognition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0.30400000000000021</c:v>
                </c:pt>
                <c:pt idx="1">
                  <c:v>0.29000000000000015</c:v>
                </c:pt>
                <c:pt idx="2">
                  <c:v>0.15900000000000009</c:v>
                </c:pt>
                <c:pt idx="3">
                  <c:v>0.125</c:v>
                </c:pt>
                <c:pt idx="4">
                  <c:v>0.12200000000000004</c:v>
                </c:pt>
              </c:numCache>
            </c:numRef>
          </c:val>
        </c:ser>
        <c:dLbls>
          <c:showVal val="1"/>
        </c:dLbls>
        <c:overlap val="-25"/>
        <c:axId val="84245888"/>
        <c:axId val="84247680"/>
      </c:barChart>
      <c:catAx>
        <c:axId val="8424588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en-US"/>
          </a:p>
        </c:txPr>
        <c:crossAx val="84247680"/>
        <c:crosses val="autoZero"/>
        <c:auto val="1"/>
        <c:lblAlgn val="ctr"/>
        <c:lblOffset val="100"/>
      </c:catAx>
      <c:valAx>
        <c:axId val="84247680"/>
        <c:scaling>
          <c:orientation val="minMax"/>
        </c:scaling>
        <c:delete val="1"/>
        <c:axPos val="l"/>
        <c:numFmt formatCode="0.0%" sourceLinked="1"/>
        <c:tickLblPos val="none"/>
        <c:crossAx val="842458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6323811" cy="8228572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F3122-02B6-414D-9ACE-9CF3AC2D6098}" type="datetimeFigureOut">
              <a:rPr lang="en-US" smtClean="0"/>
              <a:pPr/>
              <a:t>6/6/2013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A58BF-89C9-425F-A6B3-72627689CC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8424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628EC-350A-4ABB-A89E-6BE89512D391}" type="datetimeFigureOut">
              <a:rPr lang="en-US" smtClean="0"/>
              <a:pPr/>
              <a:t>6/6/2013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EE46B-0C05-46A1-A610-52E7F23D9B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7199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01132-FF70-448E-9867-DD9E4E326C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7233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55525-43FE-4EAE-BD2F-F4CEACB9AD4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5564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55525-43FE-4EAE-BD2F-F4CEACB9AD4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5277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DC4F82-B04F-412F-8A26-47586CF0971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DC4F82-B04F-412F-8A26-47586CF0971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55525-43FE-4EAE-BD2F-F4CEACB9AD4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8903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55525-43FE-4EAE-BD2F-F4CEACB9AD4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27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D944-CF56-4AC9-8057-881C65A27F30}" type="datetimeFigureOut">
              <a:rPr lang="en-US" smtClean="0"/>
              <a:pPr/>
              <a:t>6/6/2013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D313-752D-4EF5-8C1D-97D11995C7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4999037"/>
            <a:ext cx="8229600" cy="102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b="1" i="1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Author, Position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505200"/>
            <a:ext cx="8229600" cy="1219200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71097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6199"/>
            <a:ext cx="7772400" cy="121920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D944-CF56-4AC9-8057-881C65A27F30}" type="datetimeFigureOut">
              <a:rPr lang="en-US" smtClean="0"/>
              <a:pPr/>
              <a:t>6/6/2013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D313-752D-4EF5-8C1D-97D11995C7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</p:spPr>
        <p:txBody>
          <a:bodyPr/>
          <a:lstStyle>
            <a:lvl1pPr marL="225425" indent="-225425">
              <a:buFont typeface="Arial" pitchFamily="34" charset="0"/>
              <a:buChar char="»"/>
              <a:defRPr sz="2400" baseline="0">
                <a:solidFill>
                  <a:srgbClr val="002060"/>
                </a:solidFill>
                <a:latin typeface="+mj-lt"/>
              </a:defRPr>
            </a:lvl1pPr>
            <a:lvl2pPr>
              <a:defRPr sz="2000">
                <a:solidFill>
                  <a:srgbClr val="002060"/>
                </a:solidFill>
                <a:latin typeface="+mj-lt"/>
              </a:defRPr>
            </a:lvl2pPr>
            <a:lvl3pPr>
              <a:defRPr sz="2000">
                <a:solidFill>
                  <a:srgbClr val="002060"/>
                </a:solidFill>
                <a:latin typeface="+mj-lt"/>
              </a:defRPr>
            </a:lvl3pPr>
            <a:lvl4pPr>
              <a:buNone/>
              <a:defRPr sz="1800" baseline="0">
                <a:solidFill>
                  <a:srgbClr val="002060"/>
                </a:solidFill>
                <a:latin typeface="+mj-lt"/>
              </a:defRPr>
            </a:lvl4pPr>
            <a:lvl5pPr>
              <a:defRPr>
                <a:solidFill>
                  <a:srgbClr val="002060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list</a:t>
            </a:r>
          </a:p>
        </p:txBody>
      </p:sp>
    </p:spTree>
    <p:extLst>
      <p:ext uri="{BB962C8B-B14F-4D97-AF65-F5344CB8AC3E}">
        <p14:creationId xmlns:p14="http://schemas.microsoft.com/office/powerpoint/2010/main" xmlns="" val="117289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752600"/>
            <a:ext cx="3733800" cy="3124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4400" b="1" i="1" kern="120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D944-CF56-4AC9-8057-881C65A27F30}" type="datetimeFigureOut">
              <a:rPr lang="en-US" smtClean="0"/>
              <a:pPr/>
              <a:t>6/6/2013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D313-752D-4EF5-8C1D-97D11995C7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334000" y="381000"/>
            <a:ext cx="3429000" cy="5715000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2000" baseline="0">
                <a:solidFill>
                  <a:srgbClr val="002060"/>
                </a:solidFill>
                <a:latin typeface="+mj-lt"/>
              </a:defRPr>
            </a:lvl1pPr>
            <a:lvl2pPr>
              <a:defRPr sz="2000">
                <a:solidFill>
                  <a:srgbClr val="002060"/>
                </a:solidFill>
                <a:latin typeface="+mj-lt"/>
              </a:defRPr>
            </a:lvl2pPr>
            <a:lvl3pPr>
              <a:defRPr sz="2000">
                <a:solidFill>
                  <a:srgbClr val="002060"/>
                </a:solidFill>
                <a:latin typeface="+mj-lt"/>
              </a:defRPr>
            </a:lvl3pPr>
            <a:lvl4pPr>
              <a:buNone/>
              <a:defRPr sz="1800" baseline="0">
                <a:solidFill>
                  <a:srgbClr val="002060"/>
                </a:solidFill>
                <a:latin typeface="+mj-lt"/>
              </a:defRPr>
            </a:lvl4pPr>
            <a:lvl5pPr>
              <a:defRPr>
                <a:solidFill>
                  <a:srgbClr val="002060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list</a:t>
            </a:r>
          </a:p>
        </p:txBody>
      </p:sp>
    </p:spTree>
    <p:extLst>
      <p:ext uri="{BB962C8B-B14F-4D97-AF65-F5344CB8AC3E}">
        <p14:creationId xmlns:p14="http://schemas.microsoft.com/office/powerpoint/2010/main" xmlns="" val="351835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438400"/>
            <a:ext cx="7772400" cy="1981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lang="en-US" sz="5400" b="1" i="1" kern="120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D944-CF56-4AC9-8057-881C65A27F30}" type="datetimeFigureOut">
              <a:rPr lang="en-US" smtClean="0"/>
              <a:pPr/>
              <a:t>6/6/2013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D313-752D-4EF5-8C1D-97D11995C7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13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4114800" cy="2057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4400" b="1" i="1" kern="120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D944-CF56-4AC9-8057-881C65A27F30}" type="datetimeFigureOut">
              <a:rPr lang="en-US" smtClean="0"/>
              <a:pPr/>
              <a:t>6/6/2013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D313-752D-4EF5-8C1D-97D11995C7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29200" y="228600"/>
            <a:ext cx="3733800" cy="5943600"/>
          </a:xfrm>
          <a:prstGeom prst="rect">
            <a:avLst/>
          </a:prstGeom>
        </p:spPr>
        <p:txBody>
          <a:bodyPr/>
          <a:lstStyle>
            <a:lvl1pPr marL="225425" indent="-225425">
              <a:buFont typeface="Arial" pitchFamily="34" charset="0"/>
              <a:buChar char="»"/>
              <a:defRPr sz="2400" baseline="0">
                <a:solidFill>
                  <a:srgbClr val="002060"/>
                </a:solidFill>
                <a:latin typeface="+mj-lt"/>
              </a:defRPr>
            </a:lvl1pPr>
            <a:lvl2pPr>
              <a:defRPr sz="2000">
                <a:solidFill>
                  <a:srgbClr val="002060"/>
                </a:solidFill>
                <a:latin typeface="+mj-lt"/>
              </a:defRPr>
            </a:lvl2pPr>
            <a:lvl3pPr>
              <a:defRPr sz="2000">
                <a:solidFill>
                  <a:srgbClr val="002060"/>
                </a:solidFill>
                <a:latin typeface="+mj-lt"/>
              </a:defRPr>
            </a:lvl3pPr>
            <a:lvl4pPr>
              <a:buNone/>
              <a:defRPr sz="1800" baseline="0">
                <a:solidFill>
                  <a:srgbClr val="002060"/>
                </a:solidFill>
                <a:latin typeface="+mj-lt"/>
              </a:defRPr>
            </a:lvl4pPr>
            <a:lvl5pPr>
              <a:defRPr>
                <a:solidFill>
                  <a:srgbClr val="002060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list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228600" y="2590800"/>
            <a:ext cx="4114800" cy="3505200"/>
          </a:xfrm>
          <a:prstGeom prst="rect">
            <a:avLst/>
          </a:prstGeom>
        </p:spPr>
        <p:txBody>
          <a:bodyPr/>
          <a:lstStyle>
            <a:lvl1pPr marL="225425" indent="-225425">
              <a:buFont typeface="Arial" pitchFamily="34" charset="0"/>
              <a:buChar char="»"/>
              <a:defRPr sz="2400" b="0" i="0" baseline="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buNone/>
              <a:defRPr sz="1800" baseline="0">
                <a:solidFill>
                  <a:srgbClr val="002060"/>
                </a:solidFill>
                <a:latin typeface="+mj-lt"/>
              </a:defRPr>
            </a:lvl4pPr>
            <a:lvl5pPr>
              <a:defRPr>
                <a:solidFill>
                  <a:srgbClr val="002060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list</a:t>
            </a:r>
          </a:p>
        </p:txBody>
      </p:sp>
    </p:spTree>
    <p:extLst>
      <p:ext uri="{BB962C8B-B14F-4D97-AF65-F5344CB8AC3E}">
        <p14:creationId xmlns:p14="http://schemas.microsoft.com/office/powerpoint/2010/main" xmlns="" val="406801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50990016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D944-CF56-4AC9-8057-881C65A27F30}" type="datetimeFigureOut">
              <a:rPr lang="en-US" smtClean="0"/>
              <a:pPr/>
              <a:t>6/6/2013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D313-752D-4EF5-8C1D-97D11995C7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028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65721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8D944-CF56-4AC9-8057-881C65A27F30}" type="datetimeFigureOut">
              <a:rPr lang="en-US" smtClean="0"/>
              <a:pPr/>
              <a:t>6/6/2013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8D313-752D-4EF5-8C1D-97D11995C7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244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i="1" kern="1200" baseline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b="1" i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A2A87-DCCB-4D4E-83E6-6ABC8663EEFE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63ECA-F37A-4CCD-9742-448FB485ED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711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vatedutyacademy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hyperlink" Target="http://www.caregiverquality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3429382"/>
            <a:ext cx="42926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 smtClean="0"/>
              <a:t>The </a:t>
            </a:r>
            <a:r>
              <a:rPr lang="en-US" sz="1500" b="1" i="1" dirty="0"/>
              <a:t>Academy for Private Duty Home </a:t>
            </a:r>
            <a:r>
              <a:rPr lang="en-US" sz="1500" b="1" i="1" dirty="0" smtClean="0"/>
              <a:t>Care™</a:t>
            </a:r>
            <a:r>
              <a:rPr lang="en-US" sz="1500" dirty="0"/>
              <a:t> is a membership network of successful owners, CEOs, and administrators of high-performance, private pay, non-medical home care companies who want to grow their businesses and get ready for the future</a:t>
            </a:r>
            <a:r>
              <a:rPr lang="en-US" sz="1500" dirty="0" smtClean="0"/>
              <a:t>. As a </a:t>
            </a:r>
            <a:r>
              <a:rPr lang="en-US" sz="1500" b="1" dirty="0" smtClean="0"/>
              <a:t>Registered Member</a:t>
            </a:r>
            <a:r>
              <a:rPr lang="en-US" sz="1500" dirty="0" smtClean="0"/>
              <a:t> of the Academy you will have access to 30 free videos on the topics in our 27 Elements of a Highly Effective Home Care Company Matrix. As a </a:t>
            </a:r>
            <a:r>
              <a:rPr lang="en-US" sz="1500" b="1" dirty="0" smtClean="0"/>
              <a:t>Premium Member</a:t>
            </a:r>
            <a:r>
              <a:rPr lang="en-US" sz="1500" dirty="0" smtClean="0"/>
              <a:t> of the Academy, you also have access to additional Online Learning resources and our monthly live web conferences at no additional cost. </a:t>
            </a:r>
            <a:r>
              <a:rPr lang="en-US" sz="1500" dirty="0" smtClean="0">
                <a:hlinkClick r:id="rId3"/>
              </a:rPr>
              <a:t>www.privatedutyacademy.org</a:t>
            </a:r>
            <a:endParaRPr lang="en-US" sz="1500" dirty="0" smtClean="0"/>
          </a:p>
          <a:p>
            <a:endParaRPr lang="en-US" sz="15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3429000"/>
            <a:ext cx="3505200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/>
              <a:t>Caregiver Quality Assurance</a:t>
            </a:r>
            <a:r>
              <a:rPr lang="en-US" sz="1500" dirty="0"/>
              <a:t> is the industry leading program for recruiting, selecting, and retaining the best caregivers.  As a member of </a:t>
            </a:r>
            <a:r>
              <a:rPr lang="en-US" sz="1500" b="1" i="1" dirty="0" smtClean="0"/>
              <a:t>CQA</a:t>
            </a:r>
            <a:r>
              <a:rPr lang="en-US" sz="1500" dirty="0" smtClean="0"/>
              <a:t>, </a:t>
            </a:r>
            <a:r>
              <a:rPr lang="en-US" sz="1500" dirty="0"/>
              <a:t>you’ll have access to advanced psychological testing to help you determine that the caregivers you send into a client’s home are trustworthy, dependable and qualified to provide top quality care.  A more effective and efficient caregiver selection process is </a:t>
            </a:r>
            <a:r>
              <a:rPr lang="en-US" sz="1500" dirty="0" smtClean="0"/>
              <a:t>our promise</a:t>
            </a:r>
            <a:r>
              <a:rPr lang="en-US" sz="1500" dirty="0"/>
              <a:t>. </a:t>
            </a:r>
            <a:endParaRPr lang="en-US" sz="1500" dirty="0" smtClean="0"/>
          </a:p>
          <a:p>
            <a:r>
              <a:rPr lang="en-US" sz="1500" dirty="0" smtClean="0">
                <a:hlinkClick r:id="rId4"/>
              </a:rPr>
              <a:t>www.caregiverquality.com</a:t>
            </a:r>
            <a:endParaRPr lang="en-US" sz="1500" dirty="0" smtClean="0"/>
          </a:p>
          <a:p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52400"/>
            <a:ext cx="7058025" cy="31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18804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i="0" dirty="0" smtClean="0"/>
              <a:t>Top 10 Caregiver Recruitment Sources - </a:t>
            </a:r>
            <a:r>
              <a:rPr lang="en-US" i="0" dirty="0" smtClean="0">
                <a:solidFill>
                  <a:srgbClr val="FFC000"/>
                </a:solidFill>
              </a:rPr>
              <a:t>Leaders</a:t>
            </a:r>
            <a:endParaRPr lang="en-US" i="0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136245392"/>
              </p:ext>
            </p:extLst>
          </p:nvPr>
        </p:nvGraphicFramePr>
        <p:xfrm>
          <a:off x="609600" y="1828800"/>
          <a:ext cx="8001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6363" y="856509"/>
            <a:ext cx="102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Pg. 122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909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i="0" dirty="0" smtClean="0"/>
              <a:t>Top Recruitment Sources </a:t>
            </a:r>
            <a:r>
              <a:rPr lang="en-US" i="0" dirty="0" smtClean="0">
                <a:solidFill>
                  <a:srgbClr val="FFC000"/>
                </a:solidFill>
              </a:rPr>
              <a:t>Q&amp;A</a:t>
            </a:r>
            <a:endParaRPr lang="en-US" i="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0" dirty="0" smtClean="0"/>
              <a:t>What tips do you have on making these top recruiting techniques work for you?</a:t>
            </a:r>
          </a:p>
          <a:p>
            <a:r>
              <a:rPr lang="en-US" b="0" dirty="0" smtClean="0"/>
              <a:t>Are there other recruiting techniques that you have found to be effective that are not being widely used (refer to pgs. 123-124)?  </a:t>
            </a:r>
          </a:p>
          <a:p>
            <a:r>
              <a:rPr lang="en-US" b="0" dirty="0" smtClean="0"/>
              <a:t>What suggestions do you have regarding employee referral programs (refer to pgs. 127-128)?</a:t>
            </a:r>
          </a:p>
          <a:p>
            <a:r>
              <a:rPr lang="en-US" b="0" dirty="0" smtClean="0"/>
              <a:t>Of the Top 10 Sources for Leaders, which ones attract top quality candidates vs. a large quantity of candidates?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xmlns="" val="424593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199"/>
            <a:ext cx="8686800" cy="1219201"/>
          </a:xfrm>
        </p:spPr>
        <p:txBody>
          <a:bodyPr>
            <a:normAutofit fontScale="90000"/>
          </a:bodyPr>
          <a:lstStyle/>
          <a:p>
            <a:r>
              <a:rPr lang="en-US" i="0" dirty="0" smtClean="0">
                <a:solidFill>
                  <a:srgbClr val="FFC000"/>
                </a:solidFill>
              </a:rPr>
              <a:t>Dial #2:</a:t>
            </a:r>
            <a:r>
              <a:rPr lang="en-US" i="0" dirty="0" smtClean="0"/>
              <a:t> </a:t>
            </a:r>
            <a:r>
              <a:rPr lang="en-US" sz="3100" i="0" dirty="0" smtClean="0"/>
              <a:t>Reasons Why </a:t>
            </a:r>
            <a:r>
              <a:rPr lang="en-US" sz="3100" i="0" dirty="0"/>
              <a:t>Your Caregivers Choose to Work at Your Agency Over Others</a:t>
            </a:r>
            <a:br>
              <a:rPr lang="en-US" sz="3100" i="0" dirty="0"/>
            </a:br>
            <a:endParaRPr lang="en-US" sz="3100" i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900" i="0" dirty="0" smtClean="0"/>
              <a:t>Tracking Method</a:t>
            </a:r>
          </a:p>
          <a:p>
            <a:pPr lvl="1"/>
            <a:r>
              <a:rPr lang="en-US" sz="1900" dirty="0" smtClean="0"/>
              <a:t>Ask Them!</a:t>
            </a:r>
          </a:p>
          <a:p>
            <a:pPr lvl="1"/>
            <a:r>
              <a:rPr lang="en-US" sz="1900" dirty="0" smtClean="0"/>
              <a:t>Excel, database, etc.</a:t>
            </a:r>
          </a:p>
          <a:p>
            <a:pPr lvl="1"/>
            <a:r>
              <a:rPr lang="en-US" sz="1900" dirty="0" smtClean="0"/>
              <a:t>Not to be confused with, “How did you hear about us?” </a:t>
            </a:r>
          </a:p>
          <a:p>
            <a:r>
              <a:rPr lang="en-US" sz="1900" i="0" dirty="0" smtClean="0"/>
              <a:t>Purpose</a:t>
            </a:r>
          </a:p>
          <a:p>
            <a:pPr lvl="1"/>
            <a:r>
              <a:rPr lang="en-US" sz="1900" dirty="0"/>
              <a:t>Helps you narrow in on </a:t>
            </a:r>
            <a:r>
              <a:rPr lang="en-US" sz="1900" dirty="0" smtClean="0"/>
              <a:t>what is motivating applicants to choose to work for your home care business</a:t>
            </a:r>
          </a:p>
          <a:p>
            <a:pPr lvl="1"/>
            <a:r>
              <a:rPr lang="en-US" sz="1900" dirty="0" smtClean="0"/>
              <a:t>Might provide insight on what makes your home care business unique through the eyes of your caregivers.    </a:t>
            </a:r>
            <a:endParaRPr lang="en-US" sz="1900" dirty="0"/>
          </a:p>
          <a:p>
            <a:pPr lvl="1"/>
            <a:r>
              <a:rPr lang="en-US" sz="1900" dirty="0"/>
              <a:t>Allows you to </a:t>
            </a:r>
            <a:r>
              <a:rPr lang="en-US" sz="1900" dirty="0" smtClean="0"/>
              <a:t>pinpoint and take action when they provide you with “weak</a:t>
            </a:r>
            <a:r>
              <a:rPr lang="en-US" sz="1900" dirty="0"/>
              <a:t>” reasons for choosing </a:t>
            </a:r>
            <a:r>
              <a:rPr lang="en-US" sz="1900" dirty="0" smtClean="0"/>
              <a:t>to work for you, </a:t>
            </a:r>
            <a:r>
              <a:rPr lang="en-US" sz="1900" dirty="0"/>
              <a:t>such as </a:t>
            </a:r>
            <a:r>
              <a:rPr lang="en-US" sz="1900" dirty="0" smtClean="0"/>
              <a:t>“It was the first job I applied for.”   </a:t>
            </a:r>
            <a:endParaRPr lang="en-US" sz="1900" i="0" dirty="0" smtClean="0"/>
          </a:p>
          <a:p>
            <a:r>
              <a:rPr lang="en-US" sz="1900" i="0" dirty="0" smtClean="0"/>
              <a:t>The Challenge</a:t>
            </a:r>
          </a:p>
          <a:p>
            <a:pPr lvl="1"/>
            <a:r>
              <a:rPr lang="en-US" sz="1900" dirty="0"/>
              <a:t>Tracking an intangible.  Must be specific when asking.  </a:t>
            </a:r>
            <a:r>
              <a:rPr lang="en-US" sz="1900" dirty="0" smtClean="0"/>
              <a:t>Also, answers are often biased if you ask them…</a:t>
            </a:r>
            <a:endParaRPr lang="en-US" sz="1900" dirty="0"/>
          </a:p>
        </p:txBody>
      </p:sp>
      <p:sp>
        <p:nvSpPr>
          <p:cNvPr id="4" name="TextBox 3"/>
          <p:cNvSpPr txBox="1"/>
          <p:nvPr/>
        </p:nvSpPr>
        <p:spPr>
          <a:xfrm>
            <a:off x="7886363" y="856509"/>
            <a:ext cx="102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Pg. 125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86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199"/>
            <a:ext cx="8686800" cy="1219201"/>
          </a:xfrm>
        </p:spPr>
        <p:txBody>
          <a:bodyPr>
            <a:normAutofit fontScale="90000"/>
          </a:bodyPr>
          <a:lstStyle/>
          <a:p>
            <a:r>
              <a:rPr lang="en-US" i="0" dirty="0" smtClean="0"/>
              <a:t>Top 5 Reasons Caregivers Choose to Work for an Agency</a:t>
            </a:r>
            <a:endParaRPr lang="en-US" i="0" dirty="0"/>
          </a:p>
        </p:txBody>
      </p:sp>
      <p:sp>
        <p:nvSpPr>
          <p:cNvPr id="4" name="TextBox 3"/>
          <p:cNvSpPr txBox="1"/>
          <p:nvPr/>
        </p:nvSpPr>
        <p:spPr>
          <a:xfrm>
            <a:off x="7886363" y="856509"/>
            <a:ext cx="102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Pg. 125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793306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Aaron\AppData\Local\Microsoft\Windows\Temporary Internet Files\Content.IE5\S7IYE1ZQ\MC90043479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aron\AppData\Local\Microsoft\Windows\Temporary Internet Files\Content.IE5\VSC2JTTV\MC90044039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Aaron\AppData\Local\Microsoft\Windows\Temporary Internet Files\Content.IE5\VSC2JTTV\MC90044039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5132" y="205728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Aaron\AppData\Local\Microsoft\Windows\Temporary Internet Files\Content.IE5\VSC2JTTV\MC90044039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3828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Aaron\AppData\Local\Microsoft\Windows\Temporary Internet Files\Content.IE5\VSC2JTTV\MC90044039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667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3400" y="5791200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*Each </a:t>
            </a:r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month Home Care Pulse conducts thousands of interviews with 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clients and professional caregivers </a:t>
            </a:r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as part of our 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Quality Satisfaction Management </a:t>
            </a:r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Program. One of the 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questions we ask caregivers is: </a:t>
            </a:r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“Why did you choose to work for this agency over others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?”  These top 5 reasons are based on this research.</a:t>
            </a:r>
            <a:endParaRPr lang="en-US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641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i="0" dirty="0" smtClean="0"/>
              <a:t>Reasons Why Caregivers Choose Your Agency </a:t>
            </a:r>
            <a:r>
              <a:rPr lang="en-US" i="0" dirty="0" smtClean="0">
                <a:solidFill>
                  <a:srgbClr val="FFC000"/>
                </a:solidFill>
              </a:rPr>
              <a:t>Q&amp;A</a:t>
            </a:r>
            <a:endParaRPr lang="en-US" i="0" dirty="0">
              <a:solidFill>
                <a:srgbClr val="FFC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b="0" dirty="0" smtClean="0"/>
              <a:t>In the Home Care Pulse caregiver satisfaction phone interviews, is higher pay ever cited as a reason for working at an agency?</a:t>
            </a:r>
          </a:p>
          <a:p>
            <a:pPr marL="0" indent="0">
              <a:buNone/>
            </a:pPr>
            <a:endParaRPr lang="en-US" b="0" dirty="0" smtClean="0"/>
          </a:p>
          <a:p>
            <a:r>
              <a:rPr lang="en-US" b="0" dirty="0" smtClean="0"/>
              <a:t>Once a provider has identified the majority of reasons, how can they best use this information to improve their recruitment &amp; retention efforts?</a:t>
            </a:r>
          </a:p>
          <a:p>
            <a:pPr marL="0" indent="0">
              <a:buNone/>
            </a:pPr>
            <a:endParaRPr lang="en-US" b="0" dirty="0" smtClean="0"/>
          </a:p>
          <a:p>
            <a:r>
              <a:rPr lang="en-US" b="0" dirty="0" smtClean="0"/>
              <a:t>When do you ask them, “Why did you choose to work for us over others?”</a:t>
            </a:r>
          </a:p>
          <a:p>
            <a:endParaRPr lang="en-US" b="0" dirty="0" smtClean="0"/>
          </a:p>
          <a:p>
            <a:endParaRPr lang="en-US" b="0" dirty="0" smtClean="0"/>
          </a:p>
          <a:p>
            <a:pPr marL="0" indent="0">
              <a:buNone/>
            </a:pP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xmlns="" val="124180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en-US" i="0" dirty="0" smtClean="0"/>
              <a:t/>
            </a:r>
            <a:br>
              <a:rPr lang="en-US" i="0" dirty="0" smtClean="0"/>
            </a:br>
            <a:r>
              <a:rPr lang="en-US" i="0" dirty="0" smtClean="0">
                <a:solidFill>
                  <a:srgbClr val="FFC000"/>
                </a:solidFill>
              </a:rPr>
              <a:t>Dial #3</a:t>
            </a:r>
            <a:r>
              <a:rPr lang="en-US" i="0" dirty="0">
                <a:solidFill>
                  <a:srgbClr val="FFC000"/>
                </a:solidFill>
              </a:rPr>
              <a:t>:</a:t>
            </a:r>
            <a:r>
              <a:rPr lang="en-US" i="0" dirty="0"/>
              <a:t> The Characteristics &amp; Abilities of Your Caregivers</a:t>
            </a:r>
            <a:br>
              <a:rPr lang="en-US" i="0" dirty="0"/>
            </a:b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900" i="0" dirty="0" smtClean="0"/>
              <a:t>Tracking Method:</a:t>
            </a:r>
          </a:p>
          <a:p>
            <a:pPr lvl="1"/>
            <a:r>
              <a:rPr lang="en-US" sz="1900" dirty="0" smtClean="0"/>
              <a:t>Online Caregiver application (Pg. 129)</a:t>
            </a:r>
          </a:p>
          <a:p>
            <a:pPr lvl="1"/>
            <a:r>
              <a:rPr lang="en-US" sz="1900" dirty="0" smtClean="0"/>
              <a:t>Professional Background Checks (Pg. 130)</a:t>
            </a:r>
          </a:p>
          <a:p>
            <a:pPr lvl="1"/>
            <a:r>
              <a:rPr lang="en-US" sz="1900" dirty="0" smtClean="0"/>
              <a:t>Drug Screening (Pg. 130)</a:t>
            </a:r>
          </a:p>
          <a:p>
            <a:pPr lvl="1"/>
            <a:r>
              <a:rPr lang="en-US" sz="1900" dirty="0" smtClean="0"/>
              <a:t>Caregiver Pre-employment Assessment Tool (Pgs. 131-132)</a:t>
            </a:r>
          </a:p>
          <a:p>
            <a:pPr lvl="1"/>
            <a:r>
              <a:rPr lang="en-US" sz="1900" dirty="0" smtClean="0"/>
              <a:t>Scheduling Software </a:t>
            </a:r>
            <a:r>
              <a:rPr lang="en-US" sz="1900" i="0" dirty="0" smtClean="0"/>
              <a:t>  </a:t>
            </a:r>
          </a:p>
          <a:p>
            <a:r>
              <a:rPr lang="en-US" sz="1900" i="0" dirty="0" smtClean="0"/>
              <a:t>Purpose:</a:t>
            </a:r>
          </a:p>
          <a:p>
            <a:pPr lvl="1"/>
            <a:r>
              <a:rPr lang="en-US" sz="1900" dirty="0" smtClean="0"/>
              <a:t>Key caregiver screening tool</a:t>
            </a:r>
          </a:p>
          <a:p>
            <a:pPr lvl="1"/>
            <a:r>
              <a:rPr lang="en-US" sz="1900" dirty="0" smtClean="0"/>
              <a:t>Helps identify the strengths &amp; weaknesses of your caregivers </a:t>
            </a:r>
          </a:p>
          <a:p>
            <a:pPr lvl="1"/>
            <a:r>
              <a:rPr lang="en-US" sz="1900" dirty="0" smtClean="0"/>
              <a:t>Can improve the quality of caregiver you hire by tenfold</a:t>
            </a:r>
          </a:p>
          <a:p>
            <a:pPr lvl="1"/>
            <a:r>
              <a:rPr lang="en-US" sz="1900" dirty="0" smtClean="0"/>
              <a:t>Helps you better match the right caregiver with the right client</a:t>
            </a:r>
          </a:p>
          <a:p>
            <a:r>
              <a:rPr lang="en-US" sz="1900" i="0" dirty="0" smtClean="0"/>
              <a:t>The Challenge:</a:t>
            </a:r>
          </a:p>
          <a:p>
            <a:pPr lvl="1"/>
            <a:r>
              <a:rPr lang="en-US" sz="1900" dirty="0" smtClean="0"/>
              <a:t>Relying solely on a caregiver application as a way to glean characteristics and abilities is risky and is never the full picture</a:t>
            </a:r>
            <a:endParaRPr lang="en-US" sz="1900" i="0" dirty="0" smtClean="0"/>
          </a:p>
          <a:p>
            <a:pPr marL="457200" lvl="1" indent="0">
              <a:buNone/>
            </a:pPr>
            <a:endParaRPr lang="en-US" i="0" dirty="0"/>
          </a:p>
        </p:txBody>
      </p:sp>
      <p:sp>
        <p:nvSpPr>
          <p:cNvPr id="4" name="TextBox 3"/>
          <p:cNvSpPr txBox="1"/>
          <p:nvPr/>
        </p:nvSpPr>
        <p:spPr>
          <a:xfrm>
            <a:off x="7391400" y="1600200"/>
            <a:ext cx="1022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Pgs. 129-132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412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i="0" dirty="0" smtClean="0"/>
              <a:t>Pre-Employment Assessments</a:t>
            </a:r>
            <a:br>
              <a:rPr lang="en-US" i="0" dirty="0" smtClean="0"/>
            </a:br>
            <a:r>
              <a:rPr lang="en-US" i="0" dirty="0" smtClean="0"/>
              <a:t>- Characteristics Measured - 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00200"/>
            <a:ext cx="7772400" cy="1371600"/>
          </a:xfrm>
        </p:spPr>
        <p:txBody>
          <a:bodyPr/>
          <a:lstStyle/>
          <a:p>
            <a:r>
              <a:rPr lang="en-US" sz="1800" dirty="0" smtClean="0"/>
              <a:t>Looking for a competitive advantage?  </a:t>
            </a:r>
            <a:r>
              <a:rPr lang="en-US" sz="1800" b="0" dirty="0" smtClean="0"/>
              <a:t>Only 22% of the home care businesses surveyed use a Online Pre-Employment Assessment (pg. 131).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1000" y="863354"/>
            <a:ext cx="102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Pg. 131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50495778"/>
              </p:ext>
            </p:extLst>
          </p:nvPr>
        </p:nvGraphicFramePr>
        <p:xfrm>
          <a:off x="1143000" y="2514600"/>
          <a:ext cx="6858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9251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i="0" dirty="0" smtClean="0"/>
              <a:t>Characteristics &amp; Abilities </a:t>
            </a:r>
            <a:r>
              <a:rPr lang="en-US" i="0" dirty="0" smtClean="0">
                <a:solidFill>
                  <a:srgbClr val="FFC000"/>
                </a:solidFill>
              </a:rPr>
              <a:t>Q&amp;A</a:t>
            </a:r>
            <a:endParaRPr lang="en-US" i="0" dirty="0">
              <a:solidFill>
                <a:srgbClr val="FFC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b="0" dirty="0" smtClean="0"/>
              <a:t>How thorough of a background check would you suggest (refer to pg. 130)?  </a:t>
            </a:r>
          </a:p>
          <a:p>
            <a:r>
              <a:rPr lang="en-US" b="0" dirty="0" smtClean="0"/>
              <a:t>How often and when would you suggest drug screening tests for your caregivers (pg. 130)?</a:t>
            </a:r>
          </a:p>
          <a:p>
            <a:r>
              <a:rPr lang="en-US" b="0" dirty="0" smtClean="0"/>
              <a:t>What is your experience with pre-employment assessments as a selection tool?</a:t>
            </a:r>
          </a:p>
          <a:p>
            <a:r>
              <a:rPr lang="en-US" b="0" dirty="0" smtClean="0"/>
              <a:t>Did Aaron use a pre-employment assessment tool for when he had his home care agency (pg. 132)? </a:t>
            </a:r>
          </a:p>
          <a:p>
            <a:endParaRPr lang="en-US" b="0" dirty="0" smtClean="0"/>
          </a:p>
          <a:p>
            <a:endParaRPr lang="en-US" b="0" dirty="0" smtClean="0"/>
          </a:p>
          <a:p>
            <a:pPr marL="0" indent="0">
              <a:buNone/>
            </a:pP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xmlns="" val="269965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199"/>
            <a:ext cx="8604494" cy="1219201"/>
          </a:xfrm>
        </p:spPr>
        <p:txBody>
          <a:bodyPr>
            <a:normAutofit fontScale="90000"/>
          </a:bodyPr>
          <a:lstStyle/>
          <a:p>
            <a:r>
              <a:rPr lang="en-US" i="0" dirty="0" smtClean="0">
                <a:solidFill>
                  <a:srgbClr val="FFC000"/>
                </a:solidFill>
              </a:rPr>
              <a:t>Dial #4: </a:t>
            </a:r>
            <a:r>
              <a:rPr lang="en-US" i="0" dirty="0" smtClean="0"/>
              <a:t>Caregiver Turnover Ratio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i="0" dirty="0" smtClean="0"/>
              <a:t>Calculation:</a:t>
            </a:r>
          </a:p>
          <a:p>
            <a:pPr lvl="1"/>
            <a:r>
              <a:rPr lang="en-US" dirty="0" smtClean="0"/>
              <a:t>See pg. 133</a:t>
            </a:r>
            <a:r>
              <a:rPr lang="en-US" i="0" dirty="0" smtClean="0"/>
              <a:t>   </a:t>
            </a:r>
          </a:p>
          <a:p>
            <a:r>
              <a:rPr lang="en-US" i="0" dirty="0" smtClean="0"/>
              <a:t>Purpose:</a:t>
            </a:r>
          </a:p>
          <a:p>
            <a:pPr lvl="1"/>
            <a:r>
              <a:rPr lang="en-US" dirty="0" smtClean="0"/>
              <a:t>One of the best measurements related to caregiver retention</a:t>
            </a:r>
          </a:p>
          <a:p>
            <a:pPr lvl="1"/>
            <a:r>
              <a:rPr lang="en-US" i="0" dirty="0" smtClean="0"/>
              <a:t>Tells you the % of your caregivers that leave your company every year/12 months</a:t>
            </a:r>
          </a:p>
          <a:p>
            <a:r>
              <a:rPr lang="en-US" i="0" dirty="0" smtClean="0"/>
              <a:t>The Challenge:</a:t>
            </a:r>
          </a:p>
          <a:p>
            <a:pPr lvl="1"/>
            <a:r>
              <a:rPr lang="en-US" dirty="0" smtClean="0"/>
              <a:t>Being consistent and taking the time to track it</a:t>
            </a:r>
          </a:p>
          <a:p>
            <a:pPr lvl="1"/>
            <a:r>
              <a:rPr lang="en-US" dirty="0" smtClean="0"/>
              <a:t>Identifying the external vs. internal factors causing your turnover</a:t>
            </a:r>
            <a:endParaRPr lang="en-US" i="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315201" y="953512"/>
            <a:ext cx="159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Pgs. 133-134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93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i="0" dirty="0" smtClean="0"/>
              <a:t>Caregiver Turnover Rate by Years In Business</a:t>
            </a:r>
            <a:endParaRPr lang="en-US" i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692" y="2133600"/>
            <a:ext cx="7933886" cy="334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15201" y="953512"/>
            <a:ext cx="159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C000"/>
                </a:solidFill>
              </a:rPr>
              <a:t>Pg. 134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481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body" sz="quarter" idx="13"/>
          </p:nvPr>
        </p:nvSpPr>
        <p:spPr>
          <a:xfrm>
            <a:off x="457200" y="3505200"/>
            <a:ext cx="3886200" cy="29718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4600" i="0" dirty="0" smtClean="0">
                <a:solidFill>
                  <a:srgbClr val="0070C0"/>
                </a:solidFill>
              </a:rPr>
              <a:t>Taking Action </a:t>
            </a:r>
          </a:p>
          <a:p>
            <a:pPr algn="ctr"/>
            <a:r>
              <a:rPr lang="en-US" sz="3800" i="0" dirty="0" smtClean="0">
                <a:solidFill>
                  <a:srgbClr val="002060"/>
                </a:solidFill>
              </a:rPr>
              <a:t>Recruitment &amp; Retention Findings</a:t>
            </a:r>
          </a:p>
          <a:p>
            <a:pPr algn="ctr"/>
            <a:r>
              <a:rPr lang="en-US" sz="3200" b="0" i="0" dirty="0" smtClean="0">
                <a:solidFill>
                  <a:srgbClr val="0070C0"/>
                </a:solidFill>
              </a:rPr>
              <a:t>T</a:t>
            </a:r>
            <a:r>
              <a:rPr lang="en-US" sz="3200" b="0" i="0" dirty="0" smtClean="0">
                <a:solidFill>
                  <a:srgbClr val="0070C0"/>
                </a:solidFill>
                <a:latin typeface="Book Antiqua" pitchFamily="18" charset="0"/>
              </a:rPr>
              <a:t>he 2013 Private Duty Benchmarking Study</a:t>
            </a:r>
            <a:endParaRPr lang="en-US" sz="3200" b="0" i="0" dirty="0">
              <a:solidFill>
                <a:srgbClr val="0070C0"/>
              </a:solidFill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6281" y="3352800"/>
            <a:ext cx="2526186" cy="326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7914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i="0" dirty="0" smtClean="0"/>
              <a:t>Caregiver Turnover </a:t>
            </a:r>
            <a:r>
              <a:rPr lang="en-US" i="0" dirty="0" smtClean="0">
                <a:solidFill>
                  <a:srgbClr val="FFC000"/>
                </a:solidFill>
              </a:rPr>
              <a:t>Q&amp;A</a:t>
            </a:r>
            <a:endParaRPr lang="en-US" i="0" dirty="0">
              <a:solidFill>
                <a:srgbClr val="FFC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b="0" dirty="0" smtClean="0"/>
              <a:t>Why do you think caregiver turnover has been going up the past three years?</a:t>
            </a:r>
          </a:p>
          <a:p>
            <a:pPr marL="0" indent="0">
              <a:buNone/>
            </a:pPr>
            <a:endParaRPr lang="en-US" b="0" dirty="0" smtClean="0"/>
          </a:p>
          <a:p>
            <a:r>
              <a:rPr lang="en-US" b="0" dirty="0" smtClean="0"/>
              <a:t>What techniques can companies use to reduce caregiver turnover?</a:t>
            </a:r>
          </a:p>
          <a:p>
            <a:pPr marL="0" indent="0">
              <a:buNone/>
            </a:pPr>
            <a:endParaRPr lang="en-US" b="0" dirty="0" smtClean="0"/>
          </a:p>
          <a:p>
            <a:r>
              <a:rPr lang="en-US" b="0" dirty="0" smtClean="0"/>
              <a:t>What is an acceptable caregiver turnover rate?</a:t>
            </a:r>
          </a:p>
          <a:p>
            <a:pPr marL="0" indent="0">
              <a:buNone/>
            </a:pPr>
            <a:r>
              <a:rPr lang="en-US" b="0" dirty="0" smtClean="0"/>
              <a:t>  </a:t>
            </a:r>
          </a:p>
          <a:p>
            <a:r>
              <a:rPr lang="en-US" b="0" dirty="0" smtClean="0"/>
              <a:t>How will reducing caregiver turnover help home care businesses prepare for possible “caregiver shortages” in the future (pg. 142)?</a:t>
            </a:r>
          </a:p>
          <a:p>
            <a:endParaRPr lang="en-US" b="0" dirty="0" smtClean="0"/>
          </a:p>
          <a:p>
            <a:pPr marL="0" indent="0">
              <a:buNone/>
            </a:pP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xmlns="" val="224150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199"/>
            <a:ext cx="8839200" cy="1219201"/>
          </a:xfrm>
        </p:spPr>
        <p:txBody>
          <a:bodyPr>
            <a:normAutofit fontScale="90000"/>
          </a:bodyPr>
          <a:lstStyle/>
          <a:p>
            <a:r>
              <a:rPr lang="en-US" i="0" dirty="0" smtClean="0"/>
              <a:t>How Do Caregivers Like to Be Recognized?</a:t>
            </a:r>
            <a:endParaRPr lang="en-US" i="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1403882679"/>
              </p:ext>
            </p:extLst>
          </p:nvPr>
        </p:nvGraphicFramePr>
        <p:xfrm>
          <a:off x="685800" y="2438400"/>
          <a:ext cx="76962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6324600"/>
            <a:ext cx="815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2060"/>
                </a:solidFill>
              </a:rPr>
              <a:t>*Data based on thousands of caregiver satisfaction interviews performed by Home Care Pulse </a:t>
            </a:r>
            <a:endParaRPr lang="en-US" sz="1400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01" y="953512"/>
            <a:ext cx="159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C000"/>
                </a:solidFill>
              </a:rPr>
              <a:t>Pg. 135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1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i="0" dirty="0" smtClean="0">
                <a:solidFill>
                  <a:srgbClr val="FFC000"/>
                </a:solidFill>
              </a:rPr>
              <a:t>Dial #5:</a:t>
            </a:r>
            <a:r>
              <a:rPr lang="en-US" i="0" dirty="0" smtClean="0"/>
              <a:t> Caregiver </a:t>
            </a:r>
            <a:br>
              <a:rPr lang="en-US" i="0" dirty="0" smtClean="0"/>
            </a:br>
            <a:r>
              <a:rPr lang="en-US" i="0" dirty="0" smtClean="0"/>
              <a:t>Engagement Score (CES)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i="0" dirty="0" smtClean="0"/>
              <a:t>The Most Important Question:</a:t>
            </a:r>
          </a:p>
          <a:p>
            <a:pPr lvl="1"/>
            <a:r>
              <a:rPr lang="en-US" dirty="0" smtClean="0"/>
              <a:t>Based on 1 single caregiver satisfaction question:  </a:t>
            </a:r>
            <a:r>
              <a:rPr lang="en-US" b="1" i="1" dirty="0" smtClean="0"/>
              <a:t>“How likely is it that you would recommend employment at [company name] to others?”  </a:t>
            </a:r>
            <a:r>
              <a:rPr lang="en-US" dirty="0" smtClean="0"/>
              <a:t>Scale of 1-10, 10 being “highly recommend.”  </a:t>
            </a:r>
          </a:p>
          <a:p>
            <a:r>
              <a:rPr lang="en-US" i="0" dirty="0" smtClean="0">
                <a:solidFill>
                  <a:srgbClr val="00B050"/>
                </a:solidFill>
              </a:rPr>
              <a:t>Promoters</a:t>
            </a:r>
            <a:r>
              <a:rPr lang="en-US" i="0" dirty="0" smtClean="0"/>
              <a:t> </a:t>
            </a:r>
            <a:r>
              <a:rPr lang="en-US" b="0" i="0" dirty="0" smtClean="0"/>
              <a:t>(Score 9-10):  Loyal team members who thoroughly enjoy working for you and have no hesitation referring others to do the same!</a:t>
            </a:r>
          </a:p>
          <a:p>
            <a:r>
              <a:rPr lang="en-US" i="0" dirty="0" smtClean="0">
                <a:solidFill>
                  <a:srgbClr val="FFC000"/>
                </a:solidFill>
              </a:rPr>
              <a:t>Passives</a:t>
            </a:r>
            <a:r>
              <a:rPr lang="en-US" i="0" dirty="0" smtClean="0"/>
              <a:t> </a:t>
            </a:r>
            <a:r>
              <a:rPr lang="en-US" b="0" i="0" dirty="0" smtClean="0"/>
              <a:t>(Score 7-8): Satisfied but unenthusiastic and vulnerable to higher wages and other benefits</a:t>
            </a:r>
          </a:p>
          <a:p>
            <a:r>
              <a:rPr lang="en-US" i="0" dirty="0" smtClean="0">
                <a:solidFill>
                  <a:srgbClr val="FF0000"/>
                </a:solidFill>
              </a:rPr>
              <a:t>Detractors</a:t>
            </a:r>
            <a:r>
              <a:rPr lang="en-US" b="0" i="0" dirty="0" smtClean="0"/>
              <a:t> (Score 0-6): Unhappy caregivers who can damage your client relationships and impede growth through negative word-of-mouth</a:t>
            </a:r>
          </a:p>
          <a:p>
            <a:endParaRPr lang="en-US" b="1" i="0" dirty="0"/>
          </a:p>
        </p:txBody>
      </p:sp>
    </p:spTree>
    <p:extLst>
      <p:ext uri="{BB962C8B-B14F-4D97-AF65-F5344CB8AC3E}">
        <p14:creationId xmlns:p14="http://schemas.microsoft.com/office/powerpoint/2010/main" xmlns="" val="161192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i="0" dirty="0" smtClean="0">
                <a:solidFill>
                  <a:srgbClr val="FFC000"/>
                </a:solidFill>
              </a:rPr>
              <a:t>Dial #5:</a:t>
            </a:r>
            <a:r>
              <a:rPr lang="en-US" i="0" dirty="0" smtClean="0"/>
              <a:t> Caregiver Engagement Score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600" i="0" dirty="0" smtClean="0"/>
              <a:t>Calculation:</a:t>
            </a:r>
          </a:p>
          <a:p>
            <a:pPr lvl="1"/>
            <a:r>
              <a:rPr lang="en-US" sz="1600" dirty="0" smtClean="0"/>
              <a:t>(% of Promoters - % of Detractors) = Caregiver Engagement Score</a:t>
            </a:r>
          </a:p>
          <a:p>
            <a:pPr lvl="1"/>
            <a:r>
              <a:rPr lang="en-US" sz="1600" i="0" dirty="0" smtClean="0"/>
              <a:t>For Example:  </a:t>
            </a:r>
          </a:p>
          <a:p>
            <a:pPr lvl="2"/>
            <a:r>
              <a:rPr lang="en-US" sz="1600" dirty="0" smtClean="0"/>
              <a:t>Total of 20 Caregivers Interviewed:  16 Promoters, 2 Passives, &amp; 2 Detractors. </a:t>
            </a:r>
          </a:p>
          <a:p>
            <a:pPr lvl="2"/>
            <a:r>
              <a:rPr lang="en-US" sz="1600" dirty="0" smtClean="0"/>
              <a:t>% of Promoters = 80%</a:t>
            </a:r>
          </a:p>
          <a:p>
            <a:pPr lvl="2"/>
            <a:r>
              <a:rPr lang="en-US" sz="1600" i="0" dirty="0" smtClean="0"/>
              <a:t>% of Detractors = 10%</a:t>
            </a:r>
          </a:p>
          <a:p>
            <a:pPr lvl="2"/>
            <a:r>
              <a:rPr lang="en-US" sz="1600" dirty="0" smtClean="0"/>
              <a:t>(80% - 10%) = 70%</a:t>
            </a:r>
          </a:p>
          <a:p>
            <a:pPr lvl="2"/>
            <a:r>
              <a:rPr lang="en-US" sz="1600" i="0" dirty="0" smtClean="0"/>
              <a:t>Net Promoter Score = 7.0 (Passive Score)</a:t>
            </a:r>
          </a:p>
          <a:p>
            <a:r>
              <a:rPr lang="en-US" sz="1600" i="0" dirty="0" smtClean="0"/>
              <a:t>Purpose:</a:t>
            </a:r>
          </a:p>
          <a:p>
            <a:pPr lvl="1"/>
            <a:r>
              <a:rPr lang="en-US" sz="1600" dirty="0" smtClean="0"/>
              <a:t>Helps raise the bar and keep all key team members focused on caregiver recognition and other retention techniques</a:t>
            </a:r>
          </a:p>
          <a:p>
            <a:pPr lvl="1"/>
            <a:r>
              <a:rPr lang="en-US" sz="1600" i="0" dirty="0" smtClean="0"/>
              <a:t>Sends the message to the entire team that you cannot afford to have “detractors” or “passives.”</a:t>
            </a:r>
          </a:p>
          <a:p>
            <a:pPr lvl="1"/>
            <a:r>
              <a:rPr lang="en-US" sz="1600" dirty="0" smtClean="0"/>
              <a:t>To focus attention on what you are doing right/wrong…not what the caregiver themselves!</a:t>
            </a:r>
            <a:endParaRPr lang="en-US" sz="1600" i="0" dirty="0" smtClean="0"/>
          </a:p>
          <a:p>
            <a:r>
              <a:rPr lang="en-US" sz="1600" i="0" dirty="0" smtClean="0"/>
              <a:t>Challenge:</a:t>
            </a:r>
          </a:p>
          <a:p>
            <a:pPr lvl="1"/>
            <a:r>
              <a:rPr lang="en-US" sz="1600" dirty="0" smtClean="0"/>
              <a:t>Invalid if you ask this question and measure NPS on your own.  Promotes biased responses.</a:t>
            </a:r>
            <a:endParaRPr lang="en-US" sz="1600" i="0" dirty="0"/>
          </a:p>
        </p:txBody>
      </p:sp>
    </p:spTree>
    <p:extLst>
      <p:ext uri="{BB962C8B-B14F-4D97-AF65-F5344CB8AC3E}">
        <p14:creationId xmlns:p14="http://schemas.microsoft.com/office/powerpoint/2010/main" xmlns="" val="190441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i="0" dirty="0" smtClean="0">
                <a:solidFill>
                  <a:srgbClr val="FFC000"/>
                </a:solidFill>
              </a:rPr>
              <a:t>Dial #5:</a:t>
            </a:r>
            <a:r>
              <a:rPr lang="en-US" i="0" dirty="0" smtClean="0"/>
              <a:t> Caregiver Engagement Score </a:t>
            </a:r>
            <a:r>
              <a:rPr lang="en-US" i="0" dirty="0" err="1" smtClean="0"/>
              <a:t>Cont</a:t>
            </a:r>
            <a:r>
              <a:rPr lang="en-US" i="0" dirty="0" smtClean="0"/>
              <a:t>…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i="0" dirty="0" smtClean="0"/>
              <a:t>Purpose:</a:t>
            </a:r>
          </a:p>
          <a:p>
            <a:pPr lvl="1"/>
            <a:r>
              <a:rPr lang="en-US" sz="2400" dirty="0" smtClean="0"/>
              <a:t>Helps raise the bar and keep all key team members focused on caregiver recognition and other retention techniques</a:t>
            </a:r>
          </a:p>
          <a:p>
            <a:pPr lvl="1"/>
            <a:r>
              <a:rPr lang="en-US" sz="2400" i="0" dirty="0" smtClean="0"/>
              <a:t>Sends the message to the entire team that you cannot afford to have “detractors” or “passives.”</a:t>
            </a:r>
          </a:p>
          <a:p>
            <a:r>
              <a:rPr lang="en-US" i="0" dirty="0" smtClean="0"/>
              <a:t>Challenge:</a:t>
            </a:r>
          </a:p>
          <a:p>
            <a:pPr lvl="1"/>
            <a:r>
              <a:rPr lang="en-US" sz="2400" dirty="0" smtClean="0"/>
              <a:t>Invalid if you ask this question and measure CES on your own.  Promotes biased responses.</a:t>
            </a:r>
          </a:p>
          <a:p>
            <a:pPr lvl="1"/>
            <a:r>
              <a:rPr lang="en-US" sz="2400" dirty="0" smtClean="0"/>
              <a:t>Caregivers MUST be anonymous and have no fear of retribution</a:t>
            </a:r>
          </a:p>
          <a:p>
            <a:pPr lvl="1"/>
            <a:r>
              <a:rPr lang="en-US" sz="2400" i="0" dirty="0" smtClean="0"/>
              <a:t>Must be consistent with a large enough sampling</a:t>
            </a:r>
            <a:endParaRPr lang="en-US" sz="2400" i="0" dirty="0"/>
          </a:p>
        </p:txBody>
      </p:sp>
    </p:spTree>
    <p:extLst>
      <p:ext uri="{BB962C8B-B14F-4D97-AF65-F5344CB8AC3E}">
        <p14:creationId xmlns:p14="http://schemas.microsoft.com/office/powerpoint/2010/main" xmlns="" val="237799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i="0" dirty="0" smtClean="0"/>
              <a:t>Caregiver Engagement </a:t>
            </a:r>
            <a:r>
              <a:rPr lang="en-US" i="0" dirty="0" smtClean="0">
                <a:solidFill>
                  <a:srgbClr val="FFC000"/>
                </a:solidFill>
              </a:rPr>
              <a:t>Q&amp;A</a:t>
            </a:r>
            <a:endParaRPr lang="en-US" i="0" dirty="0">
              <a:solidFill>
                <a:srgbClr val="FFC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b="0" dirty="0" smtClean="0"/>
              <a:t>What if, after finding out my CES, my company is full of “passive” or even “detractor” caregivers?  What actions can I take to change this?</a:t>
            </a:r>
          </a:p>
          <a:p>
            <a:r>
              <a:rPr lang="en-US" b="0" dirty="0" smtClean="0"/>
              <a:t>Can I gather my CES using a mailed survey?</a:t>
            </a:r>
          </a:p>
          <a:p>
            <a:r>
              <a:rPr lang="en-US" b="0" dirty="0" smtClean="0"/>
              <a:t>How often should I measure my CES?</a:t>
            </a:r>
          </a:p>
          <a:p>
            <a:r>
              <a:rPr lang="en-US" b="0" dirty="0" smtClean="0"/>
              <a:t>Why is anonymity important when measuring CES?</a:t>
            </a:r>
          </a:p>
          <a:p>
            <a:r>
              <a:rPr lang="en-US" b="0" dirty="0" smtClean="0"/>
              <a:t>What is an acceptable caregiver turnover rate?</a:t>
            </a:r>
          </a:p>
          <a:p>
            <a:r>
              <a:rPr lang="en-US" b="0" dirty="0" smtClean="0"/>
              <a:t>How will reducing caregiver turnover help home care businesses prepare for possible “caregiver shortages” in the future (pg. 142)?</a:t>
            </a:r>
          </a:p>
          <a:p>
            <a:endParaRPr lang="en-US" b="0" dirty="0" smtClean="0"/>
          </a:p>
          <a:p>
            <a:pPr marL="0" indent="0">
              <a:buNone/>
            </a:pP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xmlns="" val="332541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67"/>
          <a:stretch>
            <a:fillRect/>
          </a:stretch>
        </p:blipFill>
        <p:spPr>
          <a:xfrm>
            <a:off x="0" y="-914400"/>
            <a:ext cx="9144000" cy="64007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2438400"/>
            <a:ext cx="8839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cs typeface="Arial" pitchFamily="34" charset="0"/>
              </a:rPr>
              <a:t>Quality Satisfaction Program:</a:t>
            </a:r>
            <a:r>
              <a:rPr lang="en-US" sz="2400" dirty="0" smtClean="0">
                <a:solidFill>
                  <a:schemeClr val="tx2"/>
                </a:solidFill>
                <a:cs typeface="Arial" pitchFamily="34" charset="0"/>
              </a:rPr>
              <a:t>  </a:t>
            </a:r>
          </a:p>
          <a:p>
            <a:pPr marL="571500" indent="-342900"/>
            <a:r>
              <a:rPr lang="en-US" u="sng" dirty="0" smtClean="0">
                <a:solidFill>
                  <a:schemeClr val="tx2"/>
                </a:solidFill>
                <a:cs typeface="Arial" pitchFamily="34" charset="0"/>
              </a:rPr>
              <a:t>www.homecarepulse.com</a:t>
            </a:r>
          </a:p>
          <a:p>
            <a:pPr marL="571500" indent="-342900"/>
            <a:r>
              <a:rPr lang="en-US" b="1" dirty="0" smtClean="0">
                <a:solidFill>
                  <a:schemeClr val="tx2"/>
                </a:solidFill>
                <a:cs typeface="Arial" pitchFamily="34" charset="0"/>
              </a:rPr>
              <a:t>Andrew Rail</a:t>
            </a:r>
          </a:p>
          <a:p>
            <a:pPr marL="571500" indent="-342900"/>
            <a:r>
              <a:rPr lang="en-US" i="1" dirty="0" smtClean="0">
                <a:solidFill>
                  <a:schemeClr val="tx2"/>
                </a:solidFill>
                <a:cs typeface="Arial" pitchFamily="34" charset="0"/>
              </a:rPr>
              <a:t>Director </a:t>
            </a:r>
            <a:r>
              <a:rPr lang="en-US" i="1" dirty="0">
                <a:solidFill>
                  <a:schemeClr val="tx2"/>
                </a:solidFill>
                <a:cs typeface="Arial" pitchFamily="34" charset="0"/>
              </a:rPr>
              <a:t>of Quality </a:t>
            </a:r>
            <a:r>
              <a:rPr lang="en-US" i="1" dirty="0" smtClean="0">
                <a:solidFill>
                  <a:schemeClr val="tx2"/>
                </a:solidFill>
                <a:cs typeface="Arial" pitchFamily="34" charset="0"/>
              </a:rPr>
              <a:t>Management</a:t>
            </a:r>
          </a:p>
          <a:p>
            <a:pPr marL="571500" indent="-342900"/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andrew@homecarepulse.com</a:t>
            </a:r>
          </a:p>
          <a:p>
            <a:pPr marL="571500" indent="-342900"/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(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877) </a:t>
            </a: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307-8573</a:t>
            </a:r>
            <a:endParaRPr lang="en-US" dirty="0">
              <a:solidFill>
                <a:schemeClr val="tx2"/>
              </a:solidFill>
              <a:cs typeface="Arial" pitchFamily="34" charset="0"/>
            </a:endParaRPr>
          </a:p>
          <a:p>
            <a:endParaRPr lang="en-US" sz="800" dirty="0" smtClean="0">
              <a:solidFill>
                <a:schemeClr val="tx2"/>
              </a:solidFill>
              <a:cs typeface="Arial" pitchFamily="34" charset="0"/>
            </a:endParaRPr>
          </a:p>
          <a:p>
            <a:pPr marL="228600" indent="-228600"/>
            <a:r>
              <a:rPr lang="en-US" sz="2400" b="1" dirty="0" smtClean="0">
                <a:solidFill>
                  <a:schemeClr val="tx2"/>
                </a:solidFill>
                <a:cs typeface="Arial" pitchFamily="34" charset="0"/>
              </a:rPr>
              <a:t>Private Duty </a:t>
            </a:r>
          </a:p>
          <a:p>
            <a:pPr marL="228600" indent="-228600"/>
            <a:r>
              <a:rPr lang="en-US" sz="2400" b="1" dirty="0" smtClean="0">
                <a:solidFill>
                  <a:schemeClr val="tx2"/>
                </a:solidFill>
                <a:cs typeface="Arial" pitchFamily="34" charset="0"/>
              </a:rPr>
              <a:t>Benchmarking Study: </a:t>
            </a:r>
          </a:p>
          <a:p>
            <a:pPr marL="457200" indent="-228600"/>
            <a:r>
              <a:rPr lang="en-US" u="sng" dirty="0" smtClean="0">
                <a:solidFill>
                  <a:schemeClr val="tx2"/>
                </a:solidFill>
                <a:cs typeface="Arial" pitchFamily="34" charset="0"/>
              </a:rPr>
              <a:t>www.privatedutybenchmarking.com</a:t>
            </a:r>
            <a:endParaRPr lang="en-US" u="sng" dirty="0">
              <a:solidFill>
                <a:schemeClr val="tx2"/>
              </a:solidFill>
              <a:cs typeface="Arial" pitchFamily="34" charset="0"/>
            </a:endParaRPr>
          </a:p>
          <a:p>
            <a:endParaRPr lang="en-US" sz="2000" dirty="0">
              <a:solidFill>
                <a:schemeClr val="tx2"/>
              </a:solidFill>
              <a:cs typeface="Arial" pitchFamily="34" charset="0"/>
            </a:endParaRPr>
          </a:p>
          <a:p>
            <a:endParaRPr lang="en-US" sz="2000" dirty="0" smtClean="0">
              <a:solidFill>
                <a:schemeClr val="tx2"/>
              </a:solidFill>
              <a:cs typeface="Arial" pitchFamily="34" charset="0"/>
            </a:endParaRPr>
          </a:p>
          <a:p>
            <a:endParaRPr lang="en-US" sz="2000" i="1" dirty="0" smtClean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54864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 smtClean="0">
                <a:solidFill>
                  <a:schemeClr val="tx2"/>
                </a:solidFill>
              </a:rPr>
              <a:t>Special thanks to – Stephen Tweed &amp; Leading Home Care</a:t>
            </a:r>
            <a:endParaRPr lang="en-US" sz="2400" b="1" i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2438400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tx2"/>
                </a:solidFill>
                <a:latin typeface="+mj-lt"/>
              </a:rPr>
              <a:t>Connect with us on Social Media</a:t>
            </a:r>
          </a:p>
        </p:txBody>
      </p:sp>
      <p:pic>
        <p:nvPicPr>
          <p:cNvPr id="6" name="Picture 5" descr="\\HCPSERVER\HCP Office\Marketing\Ads, Artwork, Photos, Graphics\Social Media\twit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343400"/>
            <a:ext cx="457200" cy="457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10200" y="3805535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  <a:latin typeface="+mj-lt"/>
              </a:rPr>
              <a:t>Facebook.com/</a:t>
            </a:r>
            <a:r>
              <a:rPr lang="en-US" b="1" i="1" dirty="0" err="1" smtClean="0">
                <a:solidFill>
                  <a:srgbClr val="002060"/>
                </a:solidFill>
                <a:latin typeface="+mj-lt"/>
              </a:rPr>
              <a:t>homecarepulse</a:t>
            </a:r>
            <a:endParaRPr lang="en-US" b="1" i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44312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  <a:latin typeface="+mj-lt"/>
              </a:rPr>
              <a:t>@</a:t>
            </a:r>
            <a:r>
              <a:rPr lang="en-US" b="1" i="1" dirty="0" err="1" smtClean="0">
                <a:solidFill>
                  <a:srgbClr val="002060"/>
                </a:solidFill>
                <a:latin typeface="+mj-lt"/>
              </a:rPr>
              <a:t>HomeCarePulse</a:t>
            </a:r>
            <a:endParaRPr lang="en-US" b="1" i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9" name="Picture 8" descr="\\HCPSERVER\HCP Office\Marketing\Ads, Artwork, Photos, Graphics\Social Media\faceboo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729335"/>
            <a:ext cx="469900" cy="4699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4800" y="60960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tx2"/>
                </a:solidFill>
              </a:rPr>
              <a:t>QUESTIONS</a:t>
            </a:r>
            <a:endParaRPr lang="en-US" sz="24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41683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0" dirty="0" smtClean="0"/>
              <a:t>Housekeeping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00200"/>
            <a:ext cx="7772400" cy="5029200"/>
          </a:xfrm>
        </p:spPr>
        <p:txBody>
          <a:bodyPr/>
          <a:lstStyle/>
          <a:p>
            <a:r>
              <a:rPr lang="en-US" b="0" i="0" dirty="0" smtClean="0"/>
              <a:t>Everyone is on mute</a:t>
            </a:r>
          </a:p>
          <a:p>
            <a:r>
              <a:rPr lang="en-US" b="0" i="0" dirty="0" smtClean="0"/>
              <a:t>IMPORTANT – For the best quality audio, suggest using your telephone and not your computer’s microphone</a:t>
            </a:r>
          </a:p>
          <a:p>
            <a:r>
              <a:rPr lang="en-US" b="0" i="0" dirty="0" smtClean="0"/>
              <a:t>Type your questions in the question box and we will address them at the end of the call</a:t>
            </a:r>
          </a:p>
          <a:p>
            <a:r>
              <a:rPr lang="en-US" b="0" i="0" dirty="0" smtClean="0"/>
              <a:t>Please “be present” today, pretend we are in a classroom together</a:t>
            </a:r>
          </a:p>
          <a:p>
            <a:r>
              <a:rPr lang="en-US" b="0" i="0" dirty="0" smtClean="0"/>
              <a:t>Please take the one question survey when leaving the presentation</a:t>
            </a:r>
          </a:p>
          <a:p>
            <a:r>
              <a:rPr lang="en-US" i="0" dirty="0" smtClean="0"/>
              <a:t>Don’t miss the important announcement about </a:t>
            </a:r>
            <a:r>
              <a:rPr lang="en-US" dirty="0" smtClean="0"/>
              <a:t>bestofhomecare.com</a:t>
            </a:r>
            <a:r>
              <a:rPr lang="en-US" i="0" dirty="0" smtClean="0"/>
              <a:t> at the end of the webinar!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xmlns="" val="1549882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0" dirty="0" smtClean="0"/>
              <a:t>Who Are We?</a:t>
            </a:r>
            <a:endParaRPr lang="en-US" i="0" dirty="0"/>
          </a:p>
        </p:txBody>
      </p:sp>
      <p:sp>
        <p:nvSpPr>
          <p:cNvPr id="5" name="TextBox 4"/>
          <p:cNvSpPr txBox="1"/>
          <p:nvPr/>
        </p:nvSpPr>
        <p:spPr>
          <a:xfrm>
            <a:off x="260286" y="1639669"/>
            <a:ext cx="4768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Leading Quality Management Firm for the Home Care Industry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1667470"/>
            <a:ext cx="3962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Founders and Creators of the Largest National Study 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for Home Care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2611374"/>
            <a:ext cx="1800139" cy="1524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778" y="2736768"/>
            <a:ext cx="2370192" cy="13993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251" y="4876801"/>
            <a:ext cx="4181340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0" y="2736768"/>
            <a:ext cx="2773421" cy="358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1195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i="0" dirty="0" smtClean="0"/>
              <a:t>About the Presenters </a:t>
            </a:r>
            <a:endParaRPr lang="en-US" i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057400"/>
            <a:ext cx="4000500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9235" y="50292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Aaron Marcum, CEO &amp; Founder of 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Home Care Pulse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074" name="Picture 2" descr="Inline imag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21431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81662" y="5398736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Stephen Tweed, Chairman &amp; CEO of 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Leading Home Care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0273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i="0" dirty="0" smtClean="0"/>
              <a:t>Goal of Presentation</a:t>
            </a:r>
            <a:endParaRPr lang="en-US" i="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85800" y="2438400"/>
            <a:ext cx="7772400" cy="36576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800" b="0" dirty="0" smtClean="0">
                <a:solidFill>
                  <a:srgbClr val="0B3964"/>
                </a:solidFill>
              </a:rPr>
              <a:t>Focus on the </a:t>
            </a:r>
            <a:r>
              <a:rPr lang="en-US" sz="2800" dirty="0" smtClean="0">
                <a:solidFill>
                  <a:srgbClr val="0B3964"/>
                </a:solidFill>
              </a:rPr>
              <a:t>recruitment &amp; retention </a:t>
            </a:r>
            <a:r>
              <a:rPr lang="en-US" sz="2800" b="0" dirty="0" smtClean="0">
                <a:solidFill>
                  <a:srgbClr val="0B3964"/>
                </a:solidFill>
              </a:rPr>
              <a:t>findings of the study, bring in real world application of those findings, and present powerful concepts that will help you grow to the next level</a:t>
            </a:r>
          </a:p>
          <a:p>
            <a:pPr marL="0" indent="0" algn="ctr">
              <a:buNone/>
            </a:pPr>
            <a:endParaRPr lang="en-US" sz="3200" dirty="0">
              <a:solidFill>
                <a:srgbClr val="0B3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3303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0" dirty="0" smtClean="0"/>
              <a:t>“The Five Dials”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5181600"/>
            <a:ext cx="7772400" cy="91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http://firenze.air-nifty.com/photos/uncategorized/2009/06/21/28377946_83420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508958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199"/>
            <a:ext cx="8991600" cy="1219201"/>
          </a:xfrm>
        </p:spPr>
        <p:txBody>
          <a:bodyPr>
            <a:normAutofit/>
          </a:bodyPr>
          <a:lstStyle/>
          <a:p>
            <a:r>
              <a:rPr lang="en-US" sz="3600" i="0" dirty="0" smtClean="0">
                <a:solidFill>
                  <a:srgbClr val="FFC000"/>
                </a:solidFill>
              </a:rPr>
              <a:t>Top </a:t>
            </a:r>
            <a:r>
              <a:rPr lang="en-US" sz="3600" i="0" dirty="0">
                <a:solidFill>
                  <a:srgbClr val="FFC000"/>
                </a:solidFill>
              </a:rPr>
              <a:t>5</a:t>
            </a:r>
            <a:r>
              <a:rPr lang="en-US" sz="3600" i="0" dirty="0" smtClean="0">
                <a:solidFill>
                  <a:srgbClr val="FFC000"/>
                </a:solidFill>
              </a:rPr>
              <a:t> “Dials” </a:t>
            </a:r>
            <a:r>
              <a:rPr lang="en-US" sz="3100" i="0" dirty="0" smtClean="0"/>
              <a:t>Recruitment &amp; Retention</a:t>
            </a:r>
            <a:r>
              <a:rPr lang="en-US" i="0" dirty="0" smtClean="0"/>
              <a:t/>
            </a:r>
            <a:br>
              <a:rPr lang="en-US" i="0" dirty="0" smtClean="0"/>
            </a:br>
            <a:r>
              <a:rPr lang="en-US" sz="1800" b="0" i="0" dirty="0" smtClean="0"/>
              <a:t>As Found in The 2013 Study</a:t>
            </a:r>
            <a:endParaRPr lang="en-US" sz="1800" b="0" i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i="0" dirty="0" smtClean="0"/>
              <a:t>Top Caregiver Recruitment Sources</a:t>
            </a:r>
          </a:p>
          <a:p>
            <a:pPr marL="974725" lvl="1" indent="-457200">
              <a:buFont typeface="+mj-lt"/>
              <a:buAutoNum type="arabicParenR"/>
            </a:pPr>
            <a:r>
              <a:rPr lang="en-US" dirty="0" smtClean="0"/>
              <a:t>Quality</a:t>
            </a:r>
          </a:p>
          <a:p>
            <a:pPr marL="974725" lvl="1" indent="-457200">
              <a:buFont typeface="+mj-lt"/>
              <a:buAutoNum type="arabicParenR"/>
            </a:pPr>
            <a:r>
              <a:rPr lang="en-US" i="0" dirty="0" smtClean="0"/>
              <a:t>Quantity</a:t>
            </a:r>
          </a:p>
          <a:p>
            <a:pPr marL="457200" indent="-457200">
              <a:buFont typeface="+mj-lt"/>
              <a:buAutoNum type="arabicParenR"/>
            </a:pPr>
            <a:r>
              <a:rPr lang="en-US" i="0" dirty="0" smtClean="0"/>
              <a:t>Reasons Why Your Caregivers Choose to Work at Your Agency Over Others</a:t>
            </a:r>
          </a:p>
          <a:p>
            <a:pPr marL="457200" indent="-457200">
              <a:buFont typeface="+mj-lt"/>
              <a:buAutoNum type="arabicParenR"/>
            </a:pPr>
            <a:r>
              <a:rPr lang="en-US" i="0" dirty="0" smtClean="0"/>
              <a:t>The Characteristics &amp; Abilities of Your Caregivers</a:t>
            </a:r>
          </a:p>
          <a:p>
            <a:pPr marL="457200" indent="-457200">
              <a:buFont typeface="+mj-lt"/>
              <a:buAutoNum type="arabicParenR"/>
            </a:pPr>
            <a:r>
              <a:rPr lang="en-US" i="0" dirty="0" smtClean="0"/>
              <a:t>Caregiver Turnover Rates</a:t>
            </a:r>
          </a:p>
          <a:p>
            <a:pPr marL="457200" indent="-457200">
              <a:buFont typeface="+mj-lt"/>
              <a:buAutoNum type="arabicParenR"/>
            </a:pPr>
            <a:r>
              <a:rPr lang="en-US" i="0" dirty="0" smtClean="0"/>
              <a:t>Caregiver Engagement Score (CES)</a:t>
            </a:r>
          </a:p>
        </p:txBody>
      </p:sp>
    </p:spTree>
    <p:extLst>
      <p:ext uri="{BB962C8B-B14F-4D97-AF65-F5344CB8AC3E}">
        <p14:creationId xmlns:p14="http://schemas.microsoft.com/office/powerpoint/2010/main" xmlns="" val="350192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i="0" dirty="0" smtClean="0">
                <a:solidFill>
                  <a:srgbClr val="FFC000"/>
                </a:solidFill>
              </a:rPr>
              <a:t>Dial #1</a:t>
            </a:r>
            <a:r>
              <a:rPr lang="en-US" i="0" dirty="0" smtClean="0"/>
              <a:t> – Top Caregiver Recruitment Sources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i="0" dirty="0" smtClean="0"/>
              <a:t>Tracking Method </a:t>
            </a:r>
          </a:p>
          <a:p>
            <a:pPr lvl="1"/>
            <a:r>
              <a:rPr lang="en-US" dirty="0" smtClean="0"/>
              <a:t>Ask Them!  “How did you find out about the position?”</a:t>
            </a:r>
          </a:p>
          <a:p>
            <a:pPr lvl="1"/>
            <a:r>
              <a:rPr lang="en-US" i="0" dirty="0" smtClean="0"/>
              <a:t>Record in your scheduling software / Contact Database System</a:t>
            </a:r>
          </a:p>
          <a:p>
            <a:r>
              <a:rPr lang="en-US" sz="2000" i="0" dirty="0" smtClean="0"/>
              <a:t>Purpose</a:t>
            </a:r>
          </a:p>
          <a:p>
            <a:pPr lvl="1"/>
            <a:r>
              <a:rPr lang="en-US" dirty="0" smtClean="0"/>
              <a:t>Helps you target the sources that provide you with the best applicants</a:t>
            </a:r>
          </a:p>
          <a:p>
            <a:pPr lvl="1"/>
            <a:r>
              <a:rPr lang="en-US" dirty="0" smtClean="0"/>
              <a:t>Saves you time and money</a:t>
            </a:r>
          </a:p>
          <a:p>
            <a:pPr lvl="1"/>
            <a:r>
              <a:rPr lang="en-US" dirty="0" smtClean="0"/>
              <a:t>Retention starts first with hiring (recruitment &amp; screening)</a:t>
            </a:r>
            <a:endParaRPr lang="en-US" i="0" dirty="0" smtClean="0"/>
          </a:p>
          <a:p>
            <a:r>
              <a:rPr lang="en-US" sz="2000" i="0" dirty="0" smtClean="0"/>
              <a:t>The Challenge</a:t>
            </a:r>
          </a:p>
          <a:p>
            <a:pPr lvl="1"/>
            <a:r>
              <a:rPr lang="en-US" dirty="0" smtClean="0"/>
              <a:t>Knowing what sources provide you with the best quality vs. quantity</a:t>
            </a:r>
          </a:p>
          <a:p>
            <a:pPr lvl="1"/>
            <a:r>
              <a:rPr lang="en-US" i="0" dirty="0" smtClean="0"/>
              <a:t>Diversifying</a:t>
            </a:r>
          </a:p>
          <a:p>
            <a:pPr lvl="1"/>
            <a:r>
              <a:rPr lang="en-US" dirty="0" smtClean="0"/>
              <a:t>Resources &amp; time to target the best sources</a:t>
            </a:r>
            <a:endParaRPr lang="en-US" i="0" dirty="0" smtClean="0"/>
          </a:p>
          <a:p>
            <a:pPr lvl="1"/>
            <a:endParaRPr lang="en-US" i="0" dirty="0"/>
          </a:p>
        </p:txBody>
      </p:sp>
      <p:sp>
        <p:nvSpPr>
          <p:cNvPr id="4" name="TextBox 3"/>
          <p:cNvSpPr txBox="1"/>
          <p:nvPr/>
        </p:nvSpPr>
        <p:spPr>
          <a:xfrm>
            <a:off x="7886363" y="856509"/>
            <a:ext cx="102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Pg. 122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02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HCPPowerPoint Template - UPD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C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HCPPowerPoint Template - UPDATE</Template>
  <TotalTime>4386</TotalTime>
  <Words>1542</Words>
  <Application>Microsoft Office PowerPoint</Application>
  <PresentationFormat>On-screen Show (4:3)</PresentationFormat>
  <Paragraphs>184</Paragraphs>
  <Slides>26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HCPPowerPoint Template - UPDATE</vt:lpstr>
      <vt:lpstr>Custom Design</vt:lpstr>
      <vt:lpstr>Slide 1</vt:lpstr>
      <vt:lpstr>Slide 2</vt:lpstr>
      <vt:lpstr>Housekeeping</vt:lpstr>
      <vt:lpstr>Who Are We?</vt:lpstr>
      <vt:lpstr>About the Presenters </vt:lpstr>
      <vt:lpstr>Goal of Presentation</vt:lpstr>
      <vt:lpstr>“The Five Dials”</vt:lpstr>
      <vt:lpstr>Top 5 “Dials” Recruitment &amp; Retention As Found in The 2013 Study</vt:lpstr>
      <vt:lpstr>Dial #1 – Top Caregiver Recruitment Sources</vt:lpstr>
      <vt:lpstr>Top 10 Caregiver Recruitment Sources - Leaders</vt:lpstr>
      <vt:lpstr>Top Recruitment Sources Q&amp;A</vt:lpstr>
      <vt:lpstr>Dial #2: Reasons Why Your Caregivers Choose to Work at Your Agency Over Others </vt:lpstr>
      <vt:lpstr>Top 5 Reasons Caregivers Choose to Work for an Agency</vt:lpstr>
      <vt:lpstr>Reasons Why Caregivers Choose Your Agency Q&amp;A</vt:lpstr>
      <vt:lpstr> Dial #3: The Characteristics &amp; Abilities of Your Caregivers </vt:lpstr>
      <vt:lpstr>Pre-Employment Assessments - Characteristics Measured - </vt:lpstr>
      <vt:lpstr>Characteristics &amp; Abilities Q&amp;A</vt:lpstr>
      <vt:lpstr>Dial #4: Caregiver Turnover Ratio</vt:lpstr>
      <vt:lpstr>Caregiver Turnover Rate by Years In Business</vt:lpstr>
      <vt:lpstr>Caregiver Turnover Q&amp;A</vt:lpstr>
      <vt:lpstr>How Do Caregivers Like to Be Recognized?</vt:lpstr>
      <vt:lpstr>Dial #5: Caregiver  Engagement Score (CES)</vt:lpstr>
      <vt:lpstr>Dial #5: Caregiver Engagement Score</vt:lpstr>
      <vt:lpstr>Dial #5: Caregiver Engagement Score Cont…</vt:lpstr>
      <vt:lpstr>Caregiver Engagement Q&amp;A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</dc:creator>
  <cp:lastModifiedBy>Tyler Guthrie</cp:lastModifiedBy>
  <cp:revision>151</cp:revision>
  <dcterms:created xsi:type="dcterms:W3CDTF">2013-05-17T14:26:32Z</dcterms:created>
  <dcterms:modified xsi:type="dcterms:W3CDTF">2013-06-06T16:26:33Z</dcterms:modified>
</cp:coreProperties>
</file>