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92" r:id="rId4"/>
    <p:sldId id="262" r:id="rId5"/>
    <p:sldId id="266" r:id="rId6"/>
    <p:sldId id="267" r:id="rId7"/>
    <p:sldId id="268" r:id="rId8"/>
    <p:sldId id="269" r:id="rId9"/>
    <p:sldId id="27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5" r:id="rId22"/>
    <p:sldId id="284" r:id="rId23"/>
    <p:sldId id="294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671" autoAdjust="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59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F3122-02B6-414D-9ACE-9CF3AC2D609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58BF-89C9-425F-A6B3-72627689C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8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9C7DB-C962-3445-8310-EB1F00BCA05C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1B4B5-207D-3945-882A-676F75AD6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0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3856037"/>
            <a:ext cx="35052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Author, Position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057400"/>
            <a:ext cx="3429000" cy="1676400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109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199"/>
            <a:ext cx="7772400" cy="1219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i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117289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52600"/>
            <a:ext cx="32766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b="1" i="0" kern="1200" baseline="0" dirty="0">
                <a:solidFill>
                  <a:schemeClr val="bg1"/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486400" y="381000"/>
            <a:ext cx="3276600" cy="5715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351835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52600"/>
            <a:ext cx="32766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b="1" i="0" kern="1200" baseline="0" dirty="0">
                <a:solidFill>
                  <a:schemeClr val="bg1"/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800600" y="381000"/>
            <a:ext cx="3962400" cy="5715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351835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52600"/>
            <a:ext cx="32766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b="1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81600" y="381000"/>
            <a:ext cx="3581400" cy="5715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000" b="1" i="0" baseline="0">
                <a:solidFill>
                  <a:schemeClr val="bg1"/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351835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36576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000" b="1" i="0" kern="1200" baseline="0" dirty="0">
                <a:solidFill>
                  <a:schemeClr val="bg1"/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29200" y="228600"/>
            <a:ext cx="3733800" cy="59436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28600" y="2590800"/>
            <a:ext cx="3657600" cy="35052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="0" i="0" baseline="0">
                <a:solidFill>
                  <a:schemeClr val="bg1"/>
                </a:solidFill>
                <a:latin typeface="Solex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406801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-304800"/>
            <a:ext cx="77724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4000" b="1" i="0" kern="1200" dirty="0">
                <a:solidFill>
                  <a:schemeClr val="bg1"/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1828800"/>
            <a:ext cx="7772400" cy="44958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90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-152400"/>
            <a:ext cx="77724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4000" b="1" i="0" kern="1200" dirty="0">
                <a:solidFill>
                  <a:schemeClr val="bg1"/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1981200"/>
            <a:ext cx="7772400" cy="43434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90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-304800"/>
            <a:ext cx="7772400" cy="2057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40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2286000"/>
            <a:ext cx="7772400" cy="40386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="1" i="0" baseline="0">
                <a:solidFill>
                  <a:schemeClr val="bg1"/>
                </a:solidFill>
                <a:latin typeface="Solex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90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44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i="1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bit.ly/15VjFqY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October 9,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2286000"/>
            <a:ext cx="3886200" cy="1447800"/>
          </a:xfrm>
        </p:spPr>
        <p:txBody>
          <a:bodyPr/>
          <a:lstStyle/>
          <a:p>
            <a:r>
              <a:rPr lang="en-US" sz="2800" dirty="0"/>
              <a:t>Optimizing </a:t>
            </a:r>
            <a:endParaRPr lang="en-US" sz="2800" dirty="0" smtClean="0"/>
          </a:p>
          <a:p>
            <a:r>
              <a:rPr lang="en-US" sz="2800" dirty="0" smtClean="0"/>
              <a:t>Your Exit Event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:\Website &amp; Marketing\Logos\OHG-LL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3276600" cy="7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Who, What, WHEN, 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2971800"/>
          </a:xfrm>
        </p:spPr>
        <p:txBody>
          <a:bodyPr/>
          <a:lstStyle/>
          <a:p>
            <a:pPr lvl="0"/>
            <a:r>
              <a:rPr lang="en-US" dirty="0"/>
              <a:t>Seller Note average term = five </a:t>
            </a:r>
            <a:r>
              <a:rPr lang="en-US" dirty="0" smtClean="0"/>
              <a:t>years</a:t>
            </a:r>
            <a:endParaRPr lang="en-US" dirty="0"/>
          </a:p>
          <a:p>
            <a:pPr lvl="0"/>
            <a:r>
              <a:rPr lang="en-US" dirty="0"/>
              <a:t>Example: $100,000 Seller Note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percent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(7%) accrued, simple interest during two-year “standby”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$114,000 principle amortized over ten years payable in three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 monthly payments of $1,323 – final “balloon” payment of $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87,700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7170" name="Picture 2" descr="\\HCPSERVER\HCP Office\Marketing\Ads, Artwork, Photos, Graphics\Images and Photos\[700x465]-iStock_000023219254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49" y="3505200"/>
            <a:ext cx="412955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What, WHEN, </a:t>
            </a:r>
            <a:r>
              <a:rPr lang="en-US" dirty="0" smtClean="0"/>
              <a:t>How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8686800" cy="2971800"/>
          </a:xfrm>
        </p:spPr>
        <p:txBody>
          <a:bodyPr/>
          <a:lstStyle/>
          <a:p>
            <a:pPr lvl="0"/>
            <a:r>
              <a:rPr lang="en-US" dirty="0"/>
              <a:t>Seller Note Benefits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Attractive interest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 deferral to lower income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potential pool of prospective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buyers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/>
              <a:t>Seller Note Risks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Non-payment</a:t>
            </a:r>
          </a:p>
          <a:p>
            <a:endParaRPr lang="en-US" dirty="0"/>
          </a:p>
        </p:txBody>
      </p:sp>
      <p:pic>
        <p:nvPicPr>
          <p:cNvPr id="8194" name="Picture 2" descr="\\HCPSERVER\HCP Office\Marketing\Ads, Artwork, Photos, Graphics\Images and Photos\Consumer-Site-Banner [700x34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191000"/>
            <a:ext cx="5181600" cy="25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Who, What, When, HOW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5410200" cy="3928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net proceeds considerations </a:t>
            </a:r>
            <a:r>
              <a:rPr lang="en-US" dirty="0" smtClean="0"/>
              <a:t>include;</a:t>
            </a:r>
          </a:p>
          <a:p>
            <a:r>
              <a:rPr lang="en-US" dirty="0" smtClean="0"/>
              <a:t> </a:t>
            </a:r>
            <a:r>
              <a:rPr lang="en-US" dirty="0"/>
              <a:t>Tax </a:t>
            </a:r>
            <a:r>
              <a:rPr lang="en-US" dirty="0" smtClean="0"/>
              <a:t>impact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Purchase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Price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/>
              <a:t>Seller Note </a:t>
            </a:r>
            <a:r>
              <a:rPr lang="en-US" dirty="0" smtClean="0"/>
              <a:t>Structure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Contingency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</a:p>
          <a:p>
            <a:endParaRPr lang="en-US" dirty="0"/>
          </a:p>
        </p:txBody>
      </p:sp>
      <p:pic>
        <p:nvPicPr>
          <p:cNvPr id="9218" name="Picture 2" descr="\\HCPSERVER\HCP Office\Marketing\Ads, Artwork, Photos, Graphics\Images and Photos\Elderly man caregiver and c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1"/>
            <a:ext cx="2819399" cy="42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76400"/>
          </a:xfrm>
        </p:spPr>
        <p:txBody>
          <a:bodyPr>
            <a:normAutofit/>
          </a:bodyPr>
          <a:lstStyle/>
          <a:p>
            <a:r>
              <a:rPr lang="en-US" sz="3600" dirty="0"/>
              <a:t>OPTIMIZATION </a:t>
            </a:r>
            <a:r>
              <a:rPr lang="en-US" sz="3600" dirty="0" smtClean="0"/>
              <a:t>TACTICS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305800" cy="4495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1. Begin </a:t>
            </a:r>
            <a:r>
              <a:rPr lang="en-US" dirty="0"/>
              <a:t>a Sale Preparation Process at least three years prior to going to </a:t>
            </a:r>
            <a:r>
              <a:rPr lang="en-US" dirty="0" smtClean="0"/>
              <a:t>market.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2. Assemble </a:t>
            </a:r>
            <a:r>
              <a:rPr lang="en-US" dirty="0"/>
              <a:t>your exit </a:t>
            </a:r>
            <a:r>
              <a:rPr lang="en-US" dirty="0" smtClean="0"/>
              <a:t>team: transaction </a:t>
            </a:r>
            <a:r>
              <a:rPr lang="en-US" dirty="0"/>
              <a:t>attorney, tax accountant, mergers &amp; acquisitions intermediary, financial point </a:t>
            </a:r>
            <a:r>
              <a:rPr lang="en-US" dirty="0" smtClean="0"/>
              <a:t>person.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 Ensure </a:t>
            </a:r>
            <a:r>
              <a:rPr lang="en-US" dirty="0"/>
              <a:t>financial statements are prepared on an accrual basis and reviewed quarterly by a </a:t>
            </a:r>
            <a:r>
              <a:rPr lang="en-US" dirty="0" smtClean="0"/>
              <a:t>CPA.</a:t>
            </a:r>
            <a:r>
              <a:rPr lang="en-US" dirty="0"/>
              <a:t> 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10242" name="Picture 2" descr="\\HCPSERVER\HCP Office\Marketing\Ads, Artwork, Photos, Graphics\Images and Photos\MP910221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6800"/>
            <a:ext cx="297442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81200"/>
          </a:xfrm>
        </p:spPr>
        <p:txBody>
          <a:bodyPr>
            <a:normAutofit/>
          </a:bodyPr>
          <a:lstStyle/>
          <a:p>
            <a:r>
              <a:rPr lang="en-US" sz="3600" dirty="0"/>
              <a:t>OPTIMIZATION </a:t>
            </a:r>
            <a:r>
              <a:rPr lang="en-US" sz="3600" dirty="0" smtClean="0"/>
              <a:t>TACTICS</a:t>
            </a:r>
            <a:br>
              <a:rPr lang="en-US" sz="3600" dirty="0" smtClean="0"/>
            </a:br>
            <a:r>
              <a:rPr lang="en-US" sz="3600" dirty="0" smtClean="0"/>
              <a:t>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86868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4. Scrutinize </a:t>
            </a:r>
            <a:r>
              <a:rPr lang="en-US" dirty="0"/>
              <a:t>questionable </a:t>
            </a:r>
            <a:r>
              <a:rPr lang="en-US" dirty="0" smtClean="0"/>
              <a:t>deductions/expenses </a:t>
            </a:r>
            <a:r>
              <a:rPr lang="en-US" dirty="0"/>
              <a:t>and </a:t>
            </a:r>
            <a:r>
              <a:rPr lang="en-US" i="1" dirty="0"/>
              <a:t>if in doubt, take them out.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5. Identify </a:t>
            </a:r>
            <a:r>
              <a:rPr lang="en-US" dirty="0"/>
              <a:t>key staffers and develop business protection and retention </a:t>
            </a:r>
            <a:r>
              <a:rPr lang="en-US" dirty="0" smtClean="0"/>
              <a:t>strategies.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6. Transition </a:t>
            </a:r>
            <a:r>
              <a:rPr lang="en-US" dirty="0"/>
              <a:t>mission critical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activities </a:t>
            </a:r>
            <a:r>
              <a:rPr lang="en-US" dirty="0"/>
              <a:t>to staff that will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remain post-sale.</a:t>
            </a:r>
            <a:r>
              <a:rPr lang="en-US" dirty="0"/>
              <a:t> 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7. Conduct </a:t>
            </a:r>
            <a:r>
              <a:rPr lang="en-US" dirty="0"/>
              <a:t>a legal </a:t>
            </a:r>
            <a:r>
              <a:rPr lang="en-US" dirty="0" smtClean="0"/>
              <a:t>review.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\\HCPSERVER\HCP Office\Marketing\Ads, Artwork, Photos, Graphics\Images and Photos\700x466-iStock_000018340446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9358"/>
            <a:ext cx="4245428" cy="28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3276600" cy="1600200"/>
          </a:xfrm>
        </p:spPr>
        <p:txBody>
          <a:bodyPr/>
          <a:lstStyle/>
          <a:p>
            <a:r>
              <a:rPr lang="en-US" dirty="0"/>
              <a:t>Situation: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4400" y="1295400"/>
            <a:ext cx="4114800" cy="1828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The Capital Gain achieved from the sale of a </a:t>
            </a:r>
            <a:r>
              <a:rPr lang="en-US" dirty="0" smtClean="0"/>
              <a:t>home care </a:t>
            </a:r>
            <a:r>
              <a:rPr lang="en-US" dirty="0"/>
              <a:t>firm is a major contributor to the overall investment </a:t>
            </a:r>
            <a:r>
              <a:rPr lang="en-US" dirty="0" smtClean="0"/>
              <a:t>return.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 descr="\\HCPSERVER\HCP Office\Marketing\Ads, Artwork, Photos, Graphics\Images and Photos\Stock Photography\iStock_000017075894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895600"/>
            <a:ext cx="42926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3276600" cy="1066800"/>
          </a:xfrm>
        </p:spPr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1600" y="1981200"/>
            <a:ext cx="3733800" cy="2209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Optimizing Your Exit Payday involves knowing what </a:t>
            </a:r>
            <a:r>
              <a:rPr lang="en-US" dirty="0" smtClean="0"/>
              <a:t>you </a:t>
            </a:r>
            <a:r>
              <a:rPr lang="en-US" dirty="0"/>
              <a:t>don’t know, building the right exit team, and prioritizing the necessary planning &amp; </a:t>
            </a:r>
            <a:r>
              <a:rPr lang="en-US" dirty="0" smtClean="0"/>
              <a:t>preparation.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\\HCPSERVER\HCP Office\Marketing\Ads, Artwork, Photos, Graphics\Images and Photos\Stock Photography\Proof of Qua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0" y="2768987"/>
            <a:ext cx="4304720" cy="286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1"/>
          </a:xfrm>
        </p:spPr>
        <p:txBody>
          <a:bodyPr>
            <a:normAutofit/>
          </a:bodyPr>
          <a:lstStyle/>
          <a:p>
            <a:r>
              <a:rPr lang="en-US" sz="3600" dirty="0"/>
              <a:t>Regulatory Headwind’s Impact On </a:t>
            </a:r>
            <a:r>
              <a:rPr lang="en-US" sz="3600" dirty="0" smtClean="0"/>
              <a:t>Home Care </a:t>
            </a:r>
            <a:r>
              <a:rPr lang="en-US" sz="3600" dirty="0"/>
              <a:t>Deal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763000" cy="2362200"/>
          </a:xfrm>
        </p:spPr>
        <p:txBody>
          <a:bodyPr/>
          <a:lstStyle/>
          <a:p>
            <a:r>
              <a:rPr lang="en-US" dirty="0"/>
              <a:t>Deal Value</a:t>
            </a:r>
            <a:r>
              <a:rPr lang="en-US" baseline="30000" dirty="0"/>
              <a:t>1</a:t>
            </a:r>
            <a:r>
              <a:rPr lang="en-US" dirty="0"/>
              <a:t> = 3 year historical cash flows X a risk adjusted </a:t>
            </a:r>
            <a:r>
              <a:rPr lang="en-US" dirty="0" smtClean="0"/>
              <a:t>multiple.</a:t>
            </a:r>
            <a:endParaRPr lang="en-US" dirty="0"/>
          </a:p>
          <a:p>
            <a:r>
              <a:rPr lang="en-US" dirty="0"/>
              <a:t>Deal Value</a:t>
            </a:r>
            <a:r>
              <a:rPr lang="en-US" baseline="30000" dirty="0"/>
              <a:t>2</a:t>
            </a:r>
            <a:r>
              <a:rPr lang="en-US" dirty="0"/>
              <a:t> = 3 year projected cash flows X a risk adjusted discount </a:t>
            </a:r>
            <a:r>
              <a:rPr lang="en-US" dirty="0" smtClean="0"/>
              <a:t>rate.</a:t>
            </a:r>
            <a:endParaRPr lang="en-US" dirty="0"/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commonality is a risk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is in the eye of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beholder.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4338" name="Picture 2" descr="\\HCPSERVER\HCP Office\Marketing\Ads, Artwork, Photos, Graphics\Images and Photos\Stock Photography\iStock_000015232041Small-[700x46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91900"/>
            <a:ext cx="4305300" cy="28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Regulatory Headwind’s Impact On </a:t>
            </a:r>
            <a:r>
              <a:rPr lang="en-US" sz="3600" dirty="0" smtClean="0"/>
              <a:t>Home Care </a:t>
            </a:r>
            <a:r>
              <a:rPr lang="en-US" sz="3600" dirty="0"/>
              <a:t>Deal </a:t>
            </a:r>
            <a:r>
              <a:rPr lang="en-US" sz="3600" dirty="0" smtClean="0"/>
              <a:t>Value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7772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Risk Assessment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67730"/>
              </p:ext>
            </p:extLst>
          </p:nvPr>
        </p:nvGraphicFramePr>
        <p:xfrm>
          <a:off x="914400" y="2667000"/>
          <a:ext cx="7315198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10693"/>
                <a:gridCol w="289711"/>
                <a:gridCol w="2172831"/>
                <a:gridCol w="289711"/>
                <a:gridCol w="27522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Risk Rating</a:t>
                      </a:r>
                      <a:endParaRPr lang="en-US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Multiple Range</a:t>
                      </a:r>
                      <a:endParaRPr lang="en-US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Discount Rate Range</a:t>
                      </a:r>
                      <a:endParaRPr lang="en-US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High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 – 2.99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30% - 35%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Moderate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 – 3.99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25% - 29%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Low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4.0 – 5.0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 - 24%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6582" y="4667071"/>
            <a:ext cx="4398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rPr>
              <a:t>Sophisticated buyers seek a rate of return commensurate with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lex"/>
              </a:rPr>
              <a:t>risk.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olex"/>
            </a:endParaRPr>
          </a:p>
        </p:txBody>
      </p:sp>
      <p:pic>
        <p:nvPicPr>
          <p:cNvPr id="15363" name="Picture 3" descr="\\HCPSERVER\HCP Office\Marketing\Ads, Artwork, Photos, Graphics\Images and Photos\About the Stu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4343400"/>
            <a:ext cx="3215908" cy="21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981200"/>
          </a:xfrm>
        </p:spPr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8839200" cy="4495800"/>
          </a:xfrm>
        </p:spPr>
        <p:txBody>
          <a:bodyPr/>
          <a:lstStyle/>
          <a:p>
            <a:r>
              <a:rPr lang="en-US" dirty="0"/>
              <a:t>Risk is the perceived transferability, sustainability and predictability of cash </a:t>
            </a:r>
            <a:r>
              <a:rPr lang="en-US" dirty="0" smtClean="0"/>
              <a:t>flow.</a:t>
            </a:r>
            <a:endParaRPr lang="en-US" dirty="0"/>
          </a:p>
          <a:p>
            <a:r>
              <a:rPr lang="en-US" dirty="0"/>
              <a:t>Cash flow volatility and uncertainty adds risk and detracts from </a:t>
            </a:r>
            <a:r>
              <a:rPr lang="en-US" dirty="0" smtClean="0"/>
              <a:t>value.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Continuity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 Diversification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Payer Source Diversification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Referral Source Diversification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of Care Trends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Regulatory headwinds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2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negatively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cost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</a:p>
          <a:p>
            <a:pPr marL="857250" lvl="2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care.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\\HCPSERVER\HCP Office\Marketing\Ads, Artwork, Photos, Graphics\Images and Photos\shutterstock_65509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8" y="3581400"/>
            <a:ext cx="388316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382000" cy="4876800"/>
          </a:xfrm>
        </p:spPr>
        <p:txBody>
          <a:bodyPr/>
          <a:lstStyle/>
          <a:p>
            <a:r>
              <a:rPr lang="en-US" dirty="0"/>
              <a:t>Everyone is on mute.</a:t>
            </a:r>
          </a:p>
          <a:p>
            <a:r>
              <a:rPr lang="en-US" dirty="0"/>
              <a:t>IMPORTANT – For the best quality audio</a:t>
            </a:r>
            <a:r>
              <a:rPr lang="en-US" dirty="0" smtClean="0"/>
              <a:t>, try using </a:t>
            </a:r>
            <a:r>
              <a:rPr lang="en-US" dirty="0"/>
              <a:t>your telephone and not your computer’s microphone.</a:t>
            </a:r>
          </a:p>
          <a:p>
            <a:r>
              <a:rPr lang="en-US" dirty="0"/>
              <a:t>Type your questions in the question </a:t>
            </a:r>
            <a:r>
              <a:rPr lang="en-US" dirty="0" smtClean="0"/>
              <a:t>box, </a:t>
            </a:r>
            <a:r>
              <a:rPr lang="en-US" dirty="0"/>
              <a:t>and we will address them at the end of the call.</a:t>
            </a:r>
          </a:p>
          <a:p>
            <a:r>
              <a:rPr lang="en-US" dirty="0"/>
              <a:t>Please “be present” today, pretend we are in a classroom together.</a:t>
            </a:r>
          </a:p>
          <a:p>
            <a:r>
              <a:rPr lang="en-US" dirty="0"/>
              <a:t>Please take the one question survey when leaving the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 That Jeopardizes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 </a:t>
            </a:r>
            <a:r>
              <a:rPr lang="en-US" dirty="0"/>
              <a:t>of Care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u="sng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8839200" cy="4495800"/>
          </a:xfrm>
        </p:spPr>
        <p:txBody>
          <a:bodyPr/>
          <a:lstStyle/>
          <a:p>
            <a:r>
              <a:rPr lang="en-US" dirty="0"/>
              <a:t>Work versus welfare expected to perpetuate caregiver </a:t>
            </a:r>
            <a:r>
              <a:rPr lang="en-US" dirty="0" smtClean="0"/>
              <a:t>shortage.</a:t>
            </a:r>
            <a:endParaRPr lang="en-US" dirty="0"/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Welfare currently pays more than a minimum wage job in 35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states.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13 states it pays more than $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15/hour.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 smtClean="0"/>
              <a:t>The Affordable Care Act is </a:t>
            </a:r>
          </a:p>
          <a:p>
            <a:pPr marL="0" lvl="0" indent="0">
              <a:buNone/>
            </a:pPr>
            <a:r>
              <a:rPr lang="en-US" dirty="0" smtClean="0"/>
              <a:t>   expected to undermine the </a:t>
            </a:r>
          </a:p>
          <a:p>
            <a:pPr marL="0" lvl="0" indent="0">
              <a:buNone/>
            </a:pPr>
            <a:r>
              <a:rPr lang="en-US" dirty="0" smtClean="0"/>
              <a:t>   40 hour work week and add </a:t>
            </a:r>
          </a:p>
          <a:p>
            <a:pPr marL="0" lvl="0" indent="0">
              <a:buNone/>
            </a:pPr>
            <a:r>
              <a:rPr lang="en-US" dirty="0" smtClean="0"/>
              <a:t>   staffing complexity.</a:t>
            </a:r>
          </a:p>
          <a:p>
            <a:endParaRPr lang="en-US" dirty="0"/>
          </a:p>
        </p:txBody>
      </p:sp>
      <p:pic>
        <p:nvPicPr>
          <p:cNvPr id="17410" name="Picture 2" descr="\\HCPSERVER\HCP Office\Marketing\Ads, Artwork, Photos, Graphics\Images and Photos\[700x49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18016"/>
            <a:ext cx="4191000" cy="29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Regulation That Jeopardizes Cost of Care </a:t>
            </a:r>
            <a:r>
              <a:rPr lang="en-US" sz="3600" dirty="0" smtClean="0"/>
              <a:t>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Companion Care Exemption repeal expected to undermine around-the-clock care affordability and add staffing </a:t>
            </a:r>
            <a:r>
              <a:rPr lang="en-US" dirty="0" smtClean="0"/>
              <a:t>complexity.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 descr="\\HCPSERVER\HCP Office\Marketing\Ads, Artwork, Photos, Graphics\Images and Photos\2012-10-24_1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3992562" cy="32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600200"/>
          </a:xfrm>
        </p:spPr>
        <p:txBody>
          <a:bodyPr/>
          <a:lstStyle/>
          <a:p>
            <a:r>
              <a:rPr lang="en-US" dirty="0"/>
              <a:t>Potential Valuation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u="sng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4191000"/>
            <a:ext cx="8686800" cy="609600"/>
          </a:xfrm>
        </p:spPr>
        <p:txBody>
          <a:bodyPr/>
          <a:lstStyle/>
          <a:p>
            <a:r>
              <a:rPr lang="en-US" sz="2000" dirty="0"/>
              <a:t>Under this example the homecare firm’s value decreases by 20</a:t>
            </a:r>
            <a:r>
              <a:rPr lang="en-US" sz="2000" dirty="0" smtClean="0"/>
              <a:t>%.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31423"/>
              </p:ext>
            </p:extLst>
          </p:nvPr>
        </p:nvGraphicFramePr>
        <p:xfrm>
          <a:off x="1143000" y="1828800"/>
          <a:ext cx="6477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28600"/>
                <a:gridCol w="2133600"/>
                <a:gridCol w="228600"/>
                <a:gridCol w="1905000"/>
                <a:gridCol w="228601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From</a:t>
                      </a:r>
                      <a:r>
                        <a:rPr lang="en-US" b="1" u="sng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(Moderate)</a:t>
                      </a:r>
                      <a:endParaRPr lang="en-US" b="1" u="sng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(High)</a:t>
                      </a:r>
                      <a:endParaRPr lang="en-US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Revenue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$2,000,000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$2,000,000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Cash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Flow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$300,000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$300,000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Multiple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3.5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2.9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Discount Rate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27%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32%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Valuation</a:t>
                      </a:r>
                      <a:r>
                        <a:rPr lang="en-US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$1,063,089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$882,037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483" name="Picture 3" descr="\\HCPSERVER\HCP Office\Marketing\Ads, Artwork, Photos, Graphics\Images and Photos\Stock Photography\Did You K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Week’s Webinar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257800"/>
            <a:ext cx="609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Solex"/>
              </a:rPr>
              <a:t>For more info and to register for this free webinar, go to: </a:t>
            </a:r>
            <a:r>
              <a:rPr lang="en-US" sz="2000" dirty="0" smtClean="0">
                <a:latin typeface="Solex"/>
                <a:hlinkClick r:id="rId2"/>
              </a:rPr>
              <a:t>bit.ly/15VjFqY</a:t>
            </a:r>
            <a:r>
              <a:rPr lang="en-US" sz="2000" dirty="0" smtClean="0">
                <a:latin typeface="Solex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Solex"/>
              </a:rPr>
              <a:t>or visit the Home Care Pulse blog.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027" name="Picture 3" descr="H:\Webinar-Announcement-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05000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3"/>
          </p:nvPr>
        </p:nvSpPr>
        <p:spPr>
          <a:xfrm>
            <a:off x="1447800" y="4576227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404040"/>
                </a:solidFill>
              </a:rPr>
              <a:t>Connect with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404040"/>
                </a:solidFill>
              </a:rPr>
              <a:t>Home Care Pulse</a:t>
            </a:r>
            <a:r>
              <a:rPr lang="en-US" sz="2000" b="1" dirty="0" smtClean="0">
                <a:solidFill>
                  <a:srgbClr val="40404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04040"/>
                </a:solidFill>
              </a:rPr>
              <a:t>on </a:t>
            </a:r>
            <a:r>
              <a:rPr lang="en-US" sz="2000" dirty="0">
                <a:solidFill>
                  <a:srgbClr val="404040"/>
                </a:solidFill>
              </a:rPr>
              <a:t>s</a:t>
            </a:r>
            <a:r>
              <a:rPr lang="en-US" sz="2000" b="1" dirty="0" smtClean="0">
                <a:solidFill>
                  <a:srgbClr val="404040"/>
                </a:solidFill>
              </a:rPr>
              <a:t>ocial </a:t>
            </a:r>
            <a:r>
              <a:rPr lang="en-US" sz="2000" dirty="0">
                <a:solidFill>
                  <a:srgbClr val="404040"/>
                </a:solidFill>
              </a:rPr>
              <a:t>m</a:t>
            </a:r>
            <a:r>
              <a:rPr lang="en-US" sz="2000" b="1" dirty="0" smtClean="0">
                <a:solidFill>
                  <a:srgbClr val="404040"/>
                </a:solidFill>
              </a:rPr>
              <a:t>edia:</a:t>
            </a:r>
          </a:p>
        </p:txBody>
      </p:sp>
      <p:pic>
        <p:nvPicPr>
          <p:cNvPr id="5" name="Content Placeholder 3" descr="\\HCPSERVER\HCP Office\Marketing\Ads, Artwork, Photos, Graphics\Social Media\face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140" y="4724400"/>
            <a:ext cx="317460" cy="317460"/>
          </a:xfrm>
          <a:prstGeom prst="rect">
            <a:avLst/>
          </a:prstGeom>
          <a:noFill/>
        </p:spPr>
      </p:pic>
      <p:pic>
        <p:nvPicPr>
          <p:cNvPr id="6" name="Picture 5" descr="\\HCPSERVER\HCP Office\Marketing\Ads, Artwork, Photos, Graphics\Social Media\twit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427" y="5257800"/>
            <a:ext cx="316173" cy="3161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4724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+mj-lt"/>
              </a:rPr>
              <a:t>Facebook.com/</a:t>
            </a:r>
            <a:r>
              <a:rPr lang="en-US" b="1" dirty="0" err="1" smtClean="0">
                <a:solidFill>
                  <a:srgbClr val="404040"/>
                </a:solidFill>
                <a:latin typeface="+mj-lt"/>
              </a:rPr>
              <a:t>homecarepulse</a:t>
            </a:r>
            <a:endParaRPr lang="en-US" b="1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181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+mj-lt"/>
              </a:rPr>
              <a:t>@</a:t>
            </a:r>
            <a:r>
              <a:rPr lang="en-US" b="1" dirty="0" err="1" smtClean="0">
                <a:solidFill>
                  <a:srgbClr val="404040"/>
                </a:solidFill>
                <a:latin typeface="+mj-lt"/>
              </a:rPr>
              <a:t>HomeCarePulse</a:t>
            </a:r>
            <a:endParaRPr lang="en-US" b="1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981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04040"/>
                </a:solidFill>
                <a:latin typeface="Solex"/>
              </a:rPr>
              <a:t>Thank you, Scott!</a:t>
            </a:r>
            <a:endParaRPr lang="en-US" sz="2000" b="1" dirty="0">
              <a:solidFill>
                <a:srgbClr val="404040"/>
              </a:solidFill>
              <a:latin typeface="Solex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71" y="2558143"/>
            <a:ext cx="3675529" cy="718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364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Solex"/>
              </a:rPr>
              <a:t>www.osbornehomecare.com</a:t>
            </a:r>
            <a:endParaRPr lang="en-US" dirty="0">
              <a:solidFill>
                <a:srgbClr val="404040"/>
              </a:solidFill>
              <a:latin typeface="Solex"/>
            </a:endParaRPr>
          </a:p>
        </p:txBody>
      </p:sp>
    </p:spTree>
    <p:extLst>
      <p:ext uri="{BB962C8B-B14F-4D97-AF65-F5344CB8AC3E}">
        <p14:creationId xmlns:p14="http://schemas.microsoft.com/office/powerpoint/2010/main" val="23601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Presenter’s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8763000" cy="4572000"/>
          </a:xfrm>
        </p:spPr>
        <p:txBody>
          <a:bodyPr/>
          <a:lstStyle/>
          <a:p>
            <a:pPr marL="0" indent="0">
              <a:buNone/>
            </a:pPr>
            <a:endParaRPr lang="en-US" sz="1700" dirty="0">
              <a:solidFill>
                <a:srgbClr val="0B3964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5818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Scott Osborne, founder and Managing Principal of Osborne HomeCare Group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286000"/>
            <a:ext cx="2032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71" y="4005943"/>
            <a:ext cx="3675529" cy="7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BEGIN WITH END IN MIND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799" y="990600"/>
            <a:ext cx="8588829" cy="2286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WHO </a:t>
            </a:r>
            <a:r>
              <a:rPr lang="en-US" dirty="0" smtClean="0"/>
              <a:t>will </a:t>
            </a:r>
            <a:r>
              <a:rPr lang="en-US" dirty="0"/>
              <a:t>likely acquire my firm?</a:t>
            </a:r>
          </a:p>
          <a:p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dirty="0"/>
              <a:t>the likely purchase price &amp; </a:t>
            </a:r>
            <a:r>
              <a:rPr lang="en-US" dirty="0" smtClean="0"/>
              <a:t>deal structure </a:t>
            </a:r>
            <a:r>
              <a:rPr lang="en-US" dirty="0"/>
              <a:t>be?</a:t>
            </a:r>
          </a:p>
          <a:p>
            <a:r>
              <a:rPr lang="en-US" dirty="0" smtClean="0"/>
              <a:t>WHEN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dirty="0"/>
              <a:t>I receive the proceeds?</a:t>
            </a:r>
          </a:p>
          <a:p>
            <a:r>
              <a:rPr lang="en-US" dirty="0"/>
              <a:t>HOW </a:t>
            </a:r>
            <a:r>
              <a:rPr lang="en-US" dirty="0" smtClean="0"/>
              <a:t>much </a:t>
            </a:r>
            <a:r>
              <a:rPr lang="en-US" dirty="0"/>
              <a:t>of the proceeds do I get to keep?</a:t>
            </a:r>
          </a:p>
          <a:p>
            <a:endParaRPr lang="en-US" dirty="0"/>
          </a:p>
        </p:txBody>
      </p:sp>
      <p:pic>
        <p:nvPicPr>
          <p:cNvPr id="2050" name="Picture 2" descr="\\HCPSERVER\HCP Office\Marketing\Ads, Artwork, Photos, Graphics\Images and Photos\MP900399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4671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pPr lvl="0"/>
            <a:r>
              <a:rPr lang="en-US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WHY IT MATTERS?</a:t>
            </a:r>
            <a:r>
              <a:rPr lang="en-US" sz="800" b="0" dirty="0">
                <a:latin typeface="Arial" pitchFamily="34" charset="0"/>
              </a:rPr>
              <a:t/>
            </a:r>
            <a:br>
              <a:rPr lang="en-US" sz="800" b="0" dirty="0">
                <a:latin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2670024"/>
              </p:ext>
            </p:extLst>
          </p:nvPr>
        </p:nvGraphicFramePr>
        <p:xfrm>
          <a:off x="685800" y="2342542"/>
          <a:ext cx="7772401" cy="2153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233"/>
                <a:gridCol w="639501"/>
                <a:gridCol w="590309"/>
                <a:gridCol w="590309"/>
                <a:gridCol w="590309"/>
                <a:gridCol w="590309"/>
                <a:gridCol w="590309"/>
                <a:gridCol w="590309"/>
                <a:gridCol w="590309"/>
                <a:gridCol w="590309"/>
                <a:gridCol w="590309"/>
                <a:gridCol w="737886"/>
              </a:tblGrid>
              <a:tr h="61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Investment Return =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Owner Income + Capital Gain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</a:tr>
              <a:tr h="186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($000)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</a:tr>
              <a:tr h="186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Owner Income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($100)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$225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$250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$275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$1,700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</a:tr>
              <a:tr h="186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$1,500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$1,500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</a:tr>
              <a:tr h="186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Taxes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($15)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($30)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($60)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($68)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($75)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($83)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($90)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($345)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($765)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</a:tr>
              <a:tr h="186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Net Proceeds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($100)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$140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$158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$175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$193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$210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$1,555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$2,435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10" marR="66410" marT="0" marB="0" anchor="b"/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6410" marR="6641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4688" y="5181600"/>
            <a:ext cx="885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In this example, Capital Gain is almost half of the post-tax investment return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676400"/>
          </a:xfrm>
        </p:spPr>
        <p:txBody>
          <a:bodyPr/>
          <a:lstStyle/>
          <a:p>
            <a:r>
              <a:rPr lang="en-US" dirty="0"/>
              <a:t>WHO, What, When, How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362200"/>
            <a:ext cx="6553200" cy="3962400"/>
          </a:xfrm>
        </p:spPr>
        <p:txBody>
          <a:bodyPr/>
          <a:lstStyle/>
          <a:p>
            <a:pPr lvl="0"/>
            <a:r>
              <a:rPr lang="en-US" dirty="0"/>
              <a:t>Owner-Operator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Private Equity Firm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Industry </a:t>
            </a:r>
            <a:r>
              <a:rPr lang="en-US" dirty="0" smtClean="0"/>
              <a:t>Buyer</a:t>
            </a:r>
          </a:p>
          <a:p>
            <a:pPr marL="0" lv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Strategic Buyer</a:t>
            </a:r>
          </a:p>
          <a:p>
            <a:endParaRPr lang="en-US" dirty="0"/>
          </a:p>
        </p:txBody>
      </p:sp>
      <p:pic>
        <p:nvPicPr>
          <p:cNvPr id="3074" name="Picture 2" descr="\\HCPSERVER\HCP Office\Marketing\Ads, Artwork, Photos, Graphics\Images and Photos\[700x468]-iStock_000015782859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373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600200"/>
          </a:xfrm>
        </p:spPr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Who, WHAT, When, How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0"/>
            <a:ext cx="8839200" cy="4419600"/>
          </a:xfrm>
        </p:spPr>
        <p:txBody>
          <a:bodyPr/>
          <a:lstStyle/>
          <a:p>
            <a:pPr lvl="0"/>
            <a:r>
              <a:rPr lang="en-US" dirty="0"/>
              <a:t>Quantify Owner Income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EBITDA + owner compensation &amp; benefits + non-recurring items + non-essential items  </a:t>
            </a:r>
          </a:p>
          <a:p>
            <a:pPr lvl="0"/>
            <a:r>
              <a:rPr lang="en-US" dirty="0"/>
              <a:t>Qualify Transferability </a:t>
            </a:r>
          </a:p>
          <a:p>
            <a:pPr marL="0" lvl="0" indent="0">
              <a:buNone/>
            </a:pPr>
            <a:r>
              <a:rPr lang="en-US" dirty="0" smtClean="0"/>
              <a:t>   &amp; </a:t>
            </a:r>
            <a:r>
              <a:rPr lang="en-US" dirty="0"/>
              <a:t>Sustainability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Perceived risk = required 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rate </a:t>
            </a:r>
            <a:r>
              <a:rPr lang="en-US" dirty="0">
                <a:solidFill>
                  <a:schemeClr val="bg1"/>
                </a:solidFill>
              </a:rPr>
              <a:t>of return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Headwinds include 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ACA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b</a:t>
            </a:r>
            <a:r>
              <a:rPr lang="en-US" dirty="0">
                <a:solidFill>
                  <a:schemeClr val="bg1"/>
                </a:solidFill>
              </a:rPr>
              <a:t>) exemption </a:t>
            </a:r>
            <a:r>
              <a:rPr lang="en-US" dirty="0" smtClean="0">
                <a:solidFill>
                  <a:schemeClr val="bg1"/>
                </a:solidFill>
              </a:rPr>
              <a:t>repeal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c</a:t>
            </a:r>
            <a:r>
              <a:rPr lang="en-US" dirty="0">
                <a:solidFill>
                  <a:schemeClr val="bg1"/>
                </a:solidFill>
              </a:rPr>
              <a:t>) increased income tax rates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\\HCPSERVER\HCP Office\Marketing\Ads, Artwork, Photos, Graphics\Images and Photos\[700x49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3352800"/>
            <a:ext cx="4443413" cy="31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HCPSERVER\HCP Office\Marketing\Ads, Artwork, Photos, Graphics\Images and Photos\Stock Photography\Why Particip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1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WHAT, When, </a:t>
            </a:r>
            <a:r>
              <a:rPr lang="en-US" dirty="0" smtClean="0"/>
              <a:t>How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4441371"/>
            <a:ext cx="9067800" cy="2438400"/>
          </a:xfrm>
        </p:spPr>
        <p:txBody>
          <a:bodyPr/>
          <a:lstStyle/>
          <a:p>
            <a:pPr lvl="0"/>
            <a:r>
              <a:rPr lang="en-US" dirty="0"/>
              <a:t>Example: Owner Income Margins of 15% on Annual Revenue of $2,000,000 = $</a:t>
            </a:r>
            <a:r>
              <a:rPr lang="en-US" dirty="0" smtClean="0"/>
              <a:t>300,00</a:t>
            </a:r>
            <a:endParaRPr lang="en-US" dirty="0"/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Equity Injection (20%): 		$200,000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(includes assumed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deposits) 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Retained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Capital: 	 70,000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(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half a month of expenses)	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57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828800"/>
          </a:xfrm>
        </p:spPr>
        <p:txBody>
          <a:bodyPr/>
          <a:lstStyle/>
          <a:p>
            <a:r>
              <a:rPr lang="en-US" dirty="0"/>
              <a:t>Who, WHAT, When, How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08200"/>
            <a:ext cx="8839200" cy="2082800"/>
          </a:xfrm>
        </p:spPr>
        <p:txBody>
          <a:bodyPr/>
          <a:lstStyle/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Bank Loan (70%):                     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700,000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Cash @ Close (90%):      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970,000   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Seller Note (10%):           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100,000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Total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Deal:                    		$1,070,000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(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3.57 multiple) </a:t>
            </a:r>
          </a:p>
        </p:txBody>
      </p:sp>
      <p:pic>
        <p:nvPicPr>
          <p:cNvPr id="6146" name="Picture 2" descr="\\HCPSERVER\HCP Office\Marketing\Ads, Artwork, Photos, Graphics\Images and Photos\Stock Photography\shutterstock_85396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402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PPowerPoint Template - 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8844</TotalTime>
  <Words>974</Words>
  <Application>Microsoft Office PowerPoint</Application>
  <PresentationFormat>On-screen Show (4:3)</PresentationFormat>
  <Paragraphs>219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HCPPowerPoint Template - UPDATE</vt:lpstr>
      <vt:lpstr>PowerPoint Presentation</vt:lpstr>
      <vt:lpstr>Housekeeping</vt:lpstr>
      <vt:lpstr>Presenter’s Background</vt:lpstr>
      <vt:lpstr>BEGIN WITH END IN MIND </vt:lpstr>
      <vt:lpstr>WHY IT MATTERS? </vt:lpstr>
      <vt:lpstr>WHO, What, When, How </vt:lpstr>
      <vt:lpstr>Who, WHAT, When, How </vt:lpstr>
      <vt:lpstr>Who, WHAT, When, How cont.</vt:lpstr>
      <vt:lpstr>Who, WHAT, When, How cont.</vt:lpstr>
      <vt:lpstr>Who, What, WHEN, How</vt:lpstr>
      <vt:lpstr>Who, What, WHEN, How cont.</vt:lpstr>
      <vt:lpstr>Who, What, When, HOW </vt:lpstr>
      <vt:lpstr>OPTIMIZATION TACTICS </vt:lpstr>
      <vt:lpstr>OPTIMIZATION TACTICS cont.</vt:lpstr>
      <vt:lpstr>Situation:</vt:lpstr>
      <vt:lpstr>Solution:</vt:lpstr>
      <vt:lpstr>Regulatory Headwind’s Impact On Home Care Deal Value</vt:lpstr>
      <vt:lpstr>Regulatory Headwind’s Impact On Home Care Deal Value cont.</vt:lpstr>
      <vt:lpstr>Risk Factors</vt:lpstr>
      <vt:lpstr>Regulation That Jeopardizes  Cost of Care </vt:lpstr>
      <vt:lpstr>Regulation That Jeopardizes Cost of Care cont.</vt:lpstr>
      <vt:lpstr>Potential Valuation </vt:lpstr>
      <vt:lpstr>Next Week’s Webinar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 Guthrie</dc:creator>
  <cp:lastModifiedBy>christy</cp:lastModifiedBy>
  <cp:revision>77</cp:revision>
  <dcterms:created xsi:type="dcterms:W3CDTF">2013-08-29T16:01:06Z</dcterms:created>
  <dcterms:modified xsi:type="dcterms:W3CDTF">2013-10-09T16:54:54Z</dcterms:modified>
</cp:coreProperties>
</file>